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77" r:id="rId5"/>
    <p:sldId id="278" r:id="rId6"/>
    <p:sldId id="259" r:id="rId7"/>
    <p:sldId id="260" r:id="rId8"/>
    <p:sldId id="279" r:id="rId9"/>
    <p:sldId id="261" r:id="rId10"/>
    <p:sldId id="280" r:id="rId11"/>
    <p:sldId id="281" r:id="rId12"/>
    <p:sldId id="282" r:id="rId13"/>
    <p:sldId id="283" r:id="rId14"/>
    <p:sldId id="285" r:id="rId15"/>
    <p:sldId id="262" r:id="rId16"/>
    <p:sldId id="263" r:id="rId17"/>
    <p:sldId id="284" r:id="rId18"/>
    <p:sldId id="286" r:id="rId19"/>
    <p:sldId id="287" r:id="rId20"/>
    <p:sldId id="264" r:id="rId21"/>
    <p:sldId id="288" r:id="rId22"/>
    <p:sldId id="289" r:id="rId23"/>
    <p:sldId id="290" r:id="rId24"/>
    <p:sldId id="291" r:id="rId25"/>
    <p:sldId id="266" r:id="rId26"/>
    <p:sldId id="268" r:id="rId27"/>
    <p:sldId id="269" r:id="rId28"/>
    <p:sldId id="270" r:id="rId29"/>
    <p:sldId id="271" r:id="rId30"/>
    <p:sldId id="272" r:id="rId31"/>
    <p:sldId id="274" r:id="rId32"/>
    <p:sldId id="292" r:id="rId3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2" d="100"/>
          <a:sy n="72" d="100"/>
        </p:scale>
        <p:origin x="-1242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C5D9B-D20D-4D72-8570-0842B67265FA}" type="datetimeFigureOut">
              <a:rPr lang="ru-RU" smtClean="0"/>
              <a:t>02.09.2021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D55CF-82FE-48F3-B394-23716F3500A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C5D9B-D20D-4D72-8570-0842B67265FA}" type="datetimeFigureOut">
              <a:rPr lang="ru-RU" smtClean="0"/>
              <a:t>02.09.2021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D55CF-82FE-48F3-B394-23716F3500A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C5D9B-D20D-4D72-8570-0842B67265FA}" type="datetimeFigureOut">
              <a:rPr lang="ru-RU" smtClean="0"/>
              <a:t>02.09.2021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D55CF-82FE-48F3-B394-23716F3500A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C5D9B-D20D-4D72-8570-0842B67265FA}" type="datetimeFigureOut">
              <a:rPr lang="ru-RU" smtClean="0"/>
              <a:t>02.09.2021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D55CF-82FE-48F3-B394-23716F3500A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C5D9B-D20D-4D72-8570-0842B67265FA}" type="datetimeFigureOut">
              <a:rPr lang="ru-RU" smtClean="0"/>
              <a:t>02.09.2021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D55CF-82FE-48F3-B394-23716F3500A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C5D9B-D20D-4D72-8570-0842B67265FA}" type="datetimeFigureOut">
              <a:rPr lang="ru-RU" smtClean="0"/>
              <a:t>02.09.2021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D55CF-82FE-48F3-B394-23716F3500A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C5D9B-D20D-4D72-8570-0842B67265FA}" type="datetimeFigureOut">
              <a:rPr lang="ru-RU" smtClean="0"/>
              <a:t>02.09.2021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D55CF-82FE-48F3-B394-23716F3500A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C5D9B-D20D-4D72-8570-0842B67265FA}" type="datetimeFigureOut">
              <a:rPr lang="ru-RU" smtClean="0"/>
              <a:t>02.09.2021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D55CF-82FE-48F3-B394-23716F3500A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C5D9B-D20D-4D72-8570-0842B67265FA}" type="datetimeFigureOut">
              <a:rPr lang="ru-RU" smtClean="0"/>
              <a:t>02.09.2021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D55CF-82FE-48F3-B394-23716F3500A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C5D9B-D20D-4D72-8570-0842B67265FA}" type="datetimeFigureOut">
              <a:rPr lang="ru-RU" smtClean="0"/>
              <a:t>02.09.2021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D55CF-82FE-48F3-B394-23716F3500A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C5D9B-D20D-4D72-8570-0842B67265FA}" type="datetimeFigureOut">
              <a:rPr lang="ru-RU" smtClean="0"/>
              <a:t>02.09.2021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D55CF-82FE-48F3-B394-23716F3500A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5C5D9B-D20D-4D72-8570-0842B67265FA}" type="datetimeFigureOut">
              <a:rPr lang="ru-RU" smtClean="0"/>
              <a:t>02.09.2021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4D55CF-82FE-48F3-B394-23716F3500AB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2.png"/><Relationship Id="rId4" Type="http://schemas.openxmlformats.org/officeDocument/2006/relationships/image" Target="../media/image21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5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gi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1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4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png"/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7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png"/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1.png"/><Relationship Id="rId4" Type="http://schemas.openxmlformats.org/officeDocument/2006/relationships/image" Target="../media/image40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3.png"/><Relationship Id="rId2" Type="http://schemas.openxmlformats.org/officeDocument/2006/relationships/image" Target="../media/image4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6.png"/><Relationship Id="rId5" Type="http://schemas.openxmlformats.org/officeDocument/2006/relationships/image" Target="../media/image45.png"/><Relationship Id="rId4" Type="http://schemas.openxmlformats.org/officeDocument/2006/relationships/image" Target="../media/image44.png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3.png"/><Relationship Id="rId3" Type="http://schemas.openxmlformats.org/officeDocument/2006/relationships/image" Target="../media/image48.png"/><Relationship Id="rId7" Type="http://schemas.openxmlformats.org/officeDocument/2006/relationships/image" Target="../media/image52.png"/><Relationship Id="rId2" Type="http://schemas.openxmlformats.org/officeDocument/2006/relationships/image" Target="../media/image4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1.png"/><Relationship Id="rId5" Type="http://schemas.openxmlformats.org/officeDocument/2006/relationships/image" Target="../media/image50.png"/><Relationship Id="rId4" Type="http://schemas.openxmlformats.org/officeDocument/2006/relationships/image" Target="../media/image49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5.png"/><Relationship Id="rId2" Type="http://schemas.openxmlformats.org/officeDocument/2006/relationships/image" Target="../media/image5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6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8.png"/><Relationship Id="rId2" Type="http://schemas.openxmlformats.org/officeDocument/2006/relationships/image" Target="../media/image5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0.png"/><Relationship Id="rId4" Type="http://schemas.openxmlformats.org/officeDocument/2006/relationships/image" Target="../media/image59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2.png"/><Relationship Id="rId2" Type="http://schemas.openxmlformats.org/officeDocument/2006/relationships/image" Target="../media/image61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3.gif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5.gif"/><Relationship Id="rId2" Type="http://schemas.openxmlformats.org/officeDocument/2006/relationships/image" Target="../media/image64.gif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6.gif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7.gif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8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0.gif"/><Relationship Id="rId2" Type="http://schemas.openxmlformats.org/officeDocument/2006/relationships/image" Target="../media/image69.gif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err="1" smtClean="0"/>
              <a:t>Кең</a:t>
            </a:r>
            <a:r>
              <a:rPr lang="ru-RU" b="1" dirty="0" smtClean="0"/>
              <a:t> </a:t>
            </a:r>
            <a:r>
              <a:rPr lang="ru-RU" b="1" dirty="0" err="1" smtClean="0"/>
              <a:t>жолақты</a:t>
            </a:r>
            <a:r>
              <a:rPr lang="ru-RU" b="1" dirty="0" smtClean="0"/>
              <a:t> </a:t>
            </a:r>
            <a:r>
              <a:rPr lang="ru-RU" b="1" dirty="0" err="1" smtClean="0"/>
              <a:t>байланыс</a:t>
            </a:r>
            <a:r>
              <a:rPr lang="ru-RU" b="1" dirty="0" smtClean="0"/>
              <a:t> </a:t>
            </a:r>
            <a:r>
              <a:rPr lang="ru-RU" b="1" dirty="0" err="1" smtClean="0"/>
              <a:t>жүйелері</a:t>
            </a: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err="1" smtClean="0"/>
              <a:t>Ахтанов</a:t>
            </a:r>
            <a:r>
              <a:rPr lang="ru-RU" b="1" dirty="0" smtClean="0"/>
              <a:t> Саят </a:t>
            </a:r>
            <a:r>
              <a:rPr lang="ru-RU" b="1" dirty="0" err="1" smtClean="0"/>
              <a:t>Нусипбекұлы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tx1"/>
                </a:solidFill>
              </a:rPr>
              <a:t>Лекция 1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0" y="0"/>
                <a:ext cx="9144000" cy="6597352"/>
              </a:xfrm>
            </p:spPr>
            <p:txBody>
              <a:bodyPr/>
              <a:lstStyle/>
              <a:p>
                <a:r>
                  <a:rPr lang="en-US" dirty="0" smtClean="0"/>
                  <a:t>C</a:t>
                </a:r>
                <a:r>
                  <a:rPr lang="ru-RU" dirty="0" err="1" smtClean="0"/>
                  <a:t>онда</a:t>
                </a:r>
                <a:r>
                  <a:rPr lang="ru-RU" dirty="0" smtClean="0"/>
                  <a:t> </a:t>
                </a:r>
                <a:r>
                  <a:rPr lang="ru-RU" dirty="0" err="1" smtClean="0"/>
                  <a:t>дискретт</a:t>
                </a:r>
                <a:r>
                  <a:rPr lang="kk-KZ" dirty="0" smtClean="0"/>
                  <a:t>і түрдегі Евклидттік арақашықтық былай анықталады:</a:t>
                </a:r>
              </a:p>
              <a:p>
                <a:endParaRPr lang="kk-KZ" dirty="0"/>
              </a:p>
              <a:p>
                <a:endParaRPr lang="kk-KZ" dirty="0" smtClean="0"/>
              </a:p>
              <a:p>
                <a:pPr algn="just"/>
                <a:r>
                  <a:rPr lang="ru-RU" dirty="0" err="1"/>
                  <a:t>Демек</a:t>
                </a:r>
                <a:r>
                  <a:rPr lang="ru-RU" dirty="0"/>
                  <a:t>, Гаусс </a:t>
                </a:r>
                <a:r>
                  <a:rPr lang="ru-RU" dirty="0" err="1"/>
                  <a:t>арнасының</a:t>
                </a:r>
                <a:r>
                  <a:rPr lang="ru-RU" dirty="0"/>
                  <a:t> </a:t>
                </a:r>
                <a:r>
                  <a:rPr lang="ru-RU" dirty="0" err="1"/>
                  <a:t>ықтималдығының</a:t>
                </a:r>
                <a:r>
                  <a:rPr lang="ru-RU" dirty="0"/>
                  <a:t> </a:t>
                </a:r>
                <a:r>
                  <a:rPr lang="ru-RU" dirty="0" err="1"/>
                  <a:t>максималды</a:t>
                </a:r>
                <a:r>
                  <a:rPr lang="ru-RU" dirty="0"/>
                  <a:t> </a:t>
                </a:r>
                <a:r>
                  <a:rPr lang="ru-RU" dirty="0" err="1"/>
                  <a:t>шешімі</a:t>
                </a:r>
                <a:r>
                  <a:rPr lang="ru-RU" dirty="0"/>
                  <a:t> </a:t>
                </a:r>
                <a:r>
                  <a:rPr lang="ru-RU" dirty="0" err="1"/>
                  <a:t>ең</a:t>
                </a:r>
                <a:r>
                  <a:rPr lang="ru-RU" dirty="0"/>
                  <a:t> аз </a:t>
                </a:r>
                <a:r>
                  <a:rPr lang="ru-RU" dirty="0" err="1"/>
                  <a:t>қашықтық</a:t>
                </a:r>
                <a:r>
                  <a:rPr lang="ru-RU" dirty="0"/>
                  <a:t> </a:t>
                </a:r>
                <a:r>
                  <a:rPr lang="ru-RU" dirty="0" err="1"/>
                  <a:t>ережесіне</a:t>
                </a:r>
                <a:r>
                  <a:rPr lang="ru-RU" dirty="0"/>
                  <a:t> </a:t>
                </a:r>
                <a:r>
                  <a:rPr lang="ru-RU" dirty="0" err="1"/>
                  <a:t>айналуы</a:t>
                </a:r>
                <a:r>
                  <a:rPr lang="ru-RU" dirty="0"/>
                  <a:t> </a:t>
                </a:r>
                <a:r>
                  <a:rPr lang="ru-RU" dirty="0" err="1" smtClean="0"/>
                  <a:t>мүмкін</a:t>
                </a:r>
                <a:endParaRPr lang="ru-RU" dirty="0" smtClean="0"/>
              </a:p>
              <a:p>
                <a:pPr algn="just"/>
                <a:endParaRPr lang="kk-KZ" dirty="0"/>
              </a:p>
              <a:p>
                <a:pPr algn="just"/>
                <a:endParaRPr lang="kk-KZ" dirty="0" smtClean="0"/>
              </a:p>
              <a:p>
                <a:pPr algn="just"/>
                <a:endParaRPr lang="kk-KZ" dirty="0"/>
              </a:p>
              <a:p>
                <a:pPr algn="just"/>
                <a:r>
                  <a:rPr lang="ru-RU" dirty="0" err="1"/>
                  <a:t>мұндағы</a:t>
                </a:r>
                <a:r>
                  <a:rPr lang="ru-RU" dirty="0"/>
                  <a:t> </a:t>
                </a:r>
                <a14:m>
                  <m:oMath xmlns:m="http://schemas.openxmlformats.org/officeDocument/2006/math">
                    <m:acc>
                      <m:accPr>
                        <m:chr m:val="̃"/>
                        <m:ctrlPr>
                          <a:rPr lang="en-US" b="1" i="1" dirty="0" smtClean="0">
                            <a:latin typeface="Cambria Math"/>
                          </a:rPr>
                        </m:ctrlPr>
                      </m:accPr>
                      <m:e>
                        <m:r>
                          <a:rPr lang="en-US" b="1" i="1" dirty="0">
                            <a:latin typeface="Cambria Math"/>
                          </a:rPr>
                          <m:t>𝒔</m:t>
                        </m:r>
                      </m:e>
                    </m:acc>
                  </m:oMath>
                </a14:m>
                <a:r>
                  <a:rPr lang="en-US" dirty="0" smtClean="0"/>
                  <a:t> </a:t>
                </a:r>
                <a:r>
                  <a:rPr lang="en-US" dirty="0"/>
                  <a:t>- </a:t>
                </a:r>
                <a:r>
                  <a:rPr lang="ru-RU" dirty="0" err="1"/>
                  <a:t>қабылданған</a:t>
                </a:r>
                <a:r>
                  <a:rPr lang="ru-RU" dirty="0"/>
                  <a:t> </a:t>
                </a:r>
                <a:r>
                  <a:rPr lang="ru-RU" dirty="0" err="1"/>
                  <a:t>сигналдың</a:t>
                </a:r>
                <a:r>
                  <a:rPr lang="ru-RU" dirty="0"/>
                  <a:t> </a:t>
                </a:r>
                <a:r>
                  <a:rPr lang="ru-RU" dirty="0" err="1" smtClean="0"/>
                  <a:t>бағасы</a:t>
                </a:r>
                <a:r>
                  <a:rPr lang="ru-RU" dirty="0" smtClean="0"/>
                  <a:t>.</a:t>
                </a:r>
              </a:p>
              <a:p>
                <a:pPr algn="just"/>
                <a:endParaRPr lang="ru-RU" dirty="0"/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0" y="0"/>
                <a:ext cx="9144000" cy="6597352"/>
              </a:xfrm>
              <a:blipFill rotWithShape="1">
                <a:blip r:embed="rId2"/>
                <a:stretch>
                  <a:fillRect l="-1467" t="-1201" r="-1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784" y="1052736"/>
            <a:ext cx="3670484" cy="14266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3789040"/>
            <a:ext cx="4799460" cy="8380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07397" y="4652464"/>
            <a:ext cx="3152202" cy="8475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256971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-3652" y="25287"/>
            <a:ext cx="9147651" cy="6832713"/>
          </a:xfrm>
        </p:spPr>
        <p:txBody>
          <a:bodyPr>
            <a:normAutofit/>
          </a:bodyPr>
          <a:lstStyle/>
          <a:p>
            <a:r>
              <a:rPr lang="ru-RU" dirty="0" err="1"/>
              <a:t>Ең</a:t>
            </a:r>
            <a:r>
              <a:rPr lang="ru-RU" dirty="0"/>
              <a:t> аз </a:t>
            </a:r>
            <a:r>
              <a:rPr lang="ru-RU" dirty="0" err="1"/>
              <a:t>қашықтық</a:t>
            </a:r>
            <a:r>
              <a:rPr lang="ru-RU" dirty="0"/>
              <a:t> </a:t>
            </a:r>
            <a:r>
              <a:rPr lang="ru-RU" dirty="0" err="1" smtClean="0"/>
              <a:t>ережесі</a:t>
            </a:r>
            <a:endParaRPr lang="ru-RU" dirty="0" smtClean="0"/>
          </a:p>
          <a:p>
            <a:endParaRPr lang="kk-KZ" dirty="0"/>
          </a:p>
          <a:p>
            <a:endParaRPr lang="kk-KZ" dirty="0" smtClean="0"/>
          </a:p>
          <a:p>
            <a:endParaRPr lang="kk-KZ" dirty="0"/>
          </a:p>
          <a:p>
            <a:endParaRPr lang="kk-KZ" dirty="0" smtClean="0"/>
          </a:p>
          <a:p>
            <a:endParaRPr lang="kk-KZ" dirty="0"/>
          </a:p>
          <a:p>
            <a:endParaRPr lang="kk-KZ" dirty="0" smtClean="0"/>
          </a:p>
          <a:p>
            <a:endParaRPr lang="kk-KZ" dirty="0"/>
          </a:p>
          <a:p>
            <a:r>
              <a:rPr lang="ru-RU" dirty="0" err="1"/>
              <a:t>Сигналдардың</a:t>
            </a:r>
            <a:r>
              <a:rPr lang="ru-RU" dirty="0"/>
              <a:t> </a:t>
            </a:r>
            <a:r>
              <a:rPr lang="ru-RU" dirty="0" err="1"/>
              <a:t>геометриялық</a:t>
            </a:r>
            <a:r>
              <a:rPr lang="ru-RU" dirty="0"/>
              <a:t> </a:t>
            </a:r>
            <a:r>
              <a:rPr lang="ru-RU" dirty="0" err="1"/>
              <a:t>интерпретациясы</a:t>
            </a:r>
            <a:r>
              <a:rPr lang="ru-RU" dirty="0"/>
              <a:t> </a:t>
            </a:r>
            <a:r>
              <a:rPr lang="ru-RU" dirty="0" err="1"/>
              <a:t>шеңберінде</a:t>
            </a:r>
            <a:r>
              <a:rPr lang="ru-RU" dirty="0"/>
              <a:t> </a:t>
            </a:r>
            <a:r>
              <a:rPr lang="ru-RU" dirty="0" err="1"/>
              <a:t>қалуды</a:t>
            </a:r>
            <a:r>
              <a:rPr lang="ru-RU" dirty="0"/>
              <a:t> </a:t>
            </a:r>
            <a:r>
              <a:rPr lang="ru-RU" dirty="0" err="1"/>
              <a:t>жалғастыра</a:t>
            </a:r>
            <a:r>
              <a:rPr lang="ru-RU" dirty="0"/>
              <a:t> </a:t>
            </a:r>
            <a:r>
              <a:rPr lang="ru-RU" dirty="0" err="1"/>
              <a:t>отырып</a:t>
            </a:r>
            <a:r>
              <a:rPr lang="ru-RU" dirty="0"/>
              <a:t>, </a:t>
            </a:r>
            <a:r>
              <a:rPr lang="ru-RU" dirty="0" err="1"/>
              <a:t>сигналдың</a:t>
            </a:r>
            <a:r>
              <a:rPr lang="ru-RU" dirty="0"/>
              <a:t> </a:t>
            </a:r>
            <a:r>
              <a:rPr lang="ru-RU" dirty="0" err="1"/>
              <a:t>ұзындығын</a:t>
            </a:r>
            <a:r>
              <a:rPr lang="ru-RU" dirty="0"/>
              <a:t> </a:t>
            </a:r>
            <a:r>
              <a:rPr lang="ru-RU" dirty="0" err="1"/>
              <a:t>бастауға</a:t>
            </a:r>
            <a:r>
              <a:rPr lang="ru-RU" dirty="0"/>
              <a:t> </a:t>
            </a:r>
            <a:r>
              <a:rPr lang="ru-RU" dirty="0" err="1"/>
              <a:t>қатысты</a:t>
            </a:r>
            <a:r>
              <a:rPr lang="ru-RU" dirty="0"/>
              <a:t> </a:t>
            </a:r>
            <a:r>
              <a:rPr lang="ru-RU" dirty="0" err="1"/>
              <a:t>оның</a:t>
            </a:r>
            <a:r>
              <a:rPr lang="ru-RU" dirty="0"/>
              <a:t> </a:t>
            </a:r>
            <a:r>
              <a:rPr lang="ru-RU" dirty="0" err="1" smtClean="0"/>
              <a:t>қашықтығы</a:t>
            </a:r>
            <a:r>
              <a:rPr lang="ru-RU" dirty="0" smtClean="0"/>
              <a:t> </a:t>
            </a:r>
            <a:r>
              <a:rPr lang="en-US" dirty="0" smtClean="0"/>
              <a:t>||s||</a:t>
            </a:r>
            <a:r>
              <a:rPr lang="ru-RU" dirty="0" smtClean="0"/>
              <a:t> </a:t>
            </a:r>
            <a:r>
              <a:rPr lang="ru-RU" dirty="0" err="1"/>
              <a:t>ретінде</a:t>
            </a:r>
            <a:r>
              <a:rPr lang="ru-RU" dirty="0"/>
              <a:t> </a:t>
            </a:r>
            <a:r>
              <a:rPr lang="ru-RU" dirty="0" err="1"/>
              <a:t>енгізуге</a:t>
            </a:r>
            <a:r>
              <a:rPr lang="ru-RU" dirty="0"/>
              <a:t> </a:t>
            </a:r>
            <a:r>
              <a:rPr lang="ru-RU" dirty="0" err="1"/>
              <a:t>болады</a:t>
            </a:r>
            <a:r>
              <a:rPr lang="ru-RU" dirty="0"/>
              <a:t>.</a:t>
            </a: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836712"/>
            <a:ext cx="6266474" cy="37293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610674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451314"/>
            <a:ext cx="9144000" cy="4525963"/>
          </a:xfrm>
        </p:spPr>
        <p:txBody>
          <a:bodyPr/>
          <a:lstStyle/>
          <a:p>
            <a:r>
              <a:rPr lang="en-US" dirty="0" smtClean="0"/>
              <a:t>E – </a:t>
            </a:r>
            <a:r>
              <a:rPr lang="ru-RU" dirty="0" smtClean="0"/>
              <a:t>сигнал </a:t>
            </a:r>
            <a:r>
              <a:rPr lang="ru-RU" dirty="0" err="1" smtClean="0"/>
              <a:t>энергиясы</a:t>
            </a:r>
            <a:endParaRPr lang="ru-RU" dirty="0" smtClean="0"/>
          </a:p>
          <a:p>
            <a:r>
              <a:rPr lang="ru-RU" dirty="0" err="1"/>
              <a:t>Тағы</a:t>
            </a:r>
            <a:r>
              <a:rPr lang="ru-RU" dirty="0"/>
              <a:t> </a:t>
            </a:r>
            <a:r>
              <a:rPr lang="ru-RU" dirty="0" err="1"/>
              <a:t>бір</a:t>
            </a:r>
            <a:r>
              <a:rPr lang="ru-RU" dirty="0"/>
              <a:t> </a:t>
            </a:r>
            <a:r>
              <a:rPr lang="ru-RU" dirty="0" err="1"/>
              <a:t>маңызды</a:t>
            </a:r>
            <a:r>
              <a:rPr lang="ru-RU" dirty="0"/>
              <a:t> </a:t>
            </a:r>
            <a:r>
              <a:rPr lang="ru-RU" dirty="0" err="1"/>
              <a:t>геометриялық</a:t>
            </a:r>
            <a:r>
              <a:rPr lang="ru-RU" dirty="0"/>
              <a:t> </a:t>
            </a:r>
            <a:r>
              <a:rPr lang="ru-RU" dirty="0" err="1"/>
              <a:t>сипаттама</a:t>
            </a:r>
            <a:r>
              <a:rPr lang="ru-RU" dirty="0"/>
              <a:t> - </a:t>
            </a:r>
            <a:r>
              <a:rPr lang="ru-RU" dirty="0" err="1"/>
              <a:t>екі</a:t>
            </a:r>
            <a:r>
              <a:rPr lang="ru-RU" dirty="0"/>
              <a:t> </a:t>
            </a:r>
            <a:r>
              <a:rPr lang="ru-RU" dirty="0" err="1"/>
              <a:t>сигналдың</a:t>
            </a:r>
            <a:r>
              <a:rPr lang="ru-RU" dirty="0"/>
              <a:t> </a:t>
            </a:r>
            <a:r>
              <a:rPr lang="ru-RU" dirty="0" err="1" smtClean="0"/>
              <a:t>скалярлы</a:t>
            </a:r>
            <a:r>
              <a:rPr lang="kk-KZ" dirty="0" smtClean="0"/>
              <a:t>қ көбейтіндісі болып табылады:</a:t>
            </a:r>
          </a:p>
          <a:p>
            <a:endParaRPr lang="kk-KZ" dirty="0"/>
          </a:p>
          <a:p>
            <a:endParaRPr lang="kk-KZ" dirty="0" smtClean="0"/>
          </a:p>
          <a:p>
            <a:r>
              <a:rPr lang="kk-KZ" dirty="0"/>
              <a:t>осылайша </a:t>
            </a:r>
            <a:r>
              <a:rPr lang="ru-RU" dirty="0" err="1"/>
              <a:t>скалярлы</a:t>
            </a:r>
            <a:r>
              <a:rPr lang="kk-KZ" dirty="0"/>
              <a:t>қ </a:t>
            </a:r>
            <a:r>
              <a:rPr lang="kk-KZ" dirty="0" smtClean="0"/>
              <a:t>көбейтінді сигналдардың </a:t>
            </a:r>
            <a:r>
              <a:rPr lang="kk-KZ" dirty="0"/>
              <a:t>жақындығын немесе ұқсастығын </a:t>
            </a:r>
            <a:r>
              <a:rPr lang="kk-KZ" dirty="0" smtClean="0"/>
              <a:t>көрсетеді.</a:t>
            </a: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5423"/>
            <a:ext cx="3477654" cy="7903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8363" y="-21840"/>
            <a:ext cx="2416874" cy="15066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729" y="3670548"/>
            <a:ext cx="3346196" cy="1245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9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3968" y="3789040"/>
            <a:ext cx="3411292" cy="7231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1668433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-33469"/>
            <a:ext cx="9144000" cy="4525963"/>
          </a:xfrm>
        </p:spPr>
        <p:txBody>
          <a:bodyPr/>
          <a:lstStyle/>
          <a:p>
            <a:r>
              <a:rPr lang="ru-RU" dirty="0" err="1"/>
              <a:t>Ең</a:t>
            </a:r>
            <a:r>
              <a:rPr lang="ru-RU" dirty="0"/>
              <a:t> аз </a:t>
            </a:r>
            <a:r>
              <a:rPr lang="ru-RU" dirty="0" err="1"/>
              <a:t>қашықтық</a:t>
            </a:r>
            <a:r>
              <a:rPr lang="ru-RU" dirty="0"/>
              <a:t> </a:t>
            </a:r>
            <a:r>
              <a:rPr lang="ru-RU" dirty="0" err="1"/>
              <a:t>ережесінің</a:t>
            </a:r>
            <a:r>
              <a:rPr lang="ru-RU" dirty="0"/>
              <a:t> </a:t>
            </a:r>
            <a:r>
              <a:rPr lang="ru-RU" dirty="0" err="1"/>
              <a:t>сәл</a:t>
            </a:r>
            <a:r>
              <a:rPr lang="ru-RU" dirty="0"/>
              <a:t> </a:t>
            </a:r>
            <a:r>
              <a:rPr lang="ru-RU" dirty="0" err="1"/>
              <a:t>өзгеше</a:t>
            </a:r>
            <a:r>
              <a:rPr lang="ru-RU" dirty="0"/>
              <a:t> </a:t>
            </a:r>
            <a:r>
              <a:rPr lang="ru-RU" dirty="0" err="1"/>
              <a:t>нұсқасын</a:t>
            </a:r>
            <a:r>
              <a:rPr lang="ru-RU" dirty="0"/>
              <a:t> </a:t>
            </a:r>
            <a:r>
              <a:rPr lang="ru-RU" dirty="0" err="1" smtClean="0"/>
              <a:t>қарастыралық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45" y="1196752"/>
            <a:ext cx="8871386" cy="11521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752" y="2413838"/>
            <a:ext cx="3970892" cy="1196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1436154" y="3610738"/>
            <a:ext cx="606736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dirty="0" err="1"/>
              <a:t>Корреляцияның</a:t>
            </a:r>
            <a:r>
              <a:rPr lang="ru-RU" sz="2800" dirty="0"/>
              <a:t> </a:t>
            </a:r>
            <a:r>
              <a:rPr lang="ru-RU" sz="2800" dirty="0" err="1"/>
              <a:t>максималды</a:t>
            </a:r>
            <a:r>
              <a:rPr lang="ru-RU" sz="2800" dirty="0"/>
              <a:t> </a:t>
            </a:r>
            <a:r>
              <a:rPr lang="ru-RU" sz="2800" dirty="0" err="1"/>
              <a:t>ережесі</a:t>
            </a:r>
            <a:r>
              <a:rPr lang="ru-RU" sz="2800" dirty="0"/>
              <a:t>:</a:t>
            </a:r>
          </a:p>
        </p:txBody>
      </p:sp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9735" y="4293096"/>
            <a:ext cx="5280206" cy="10288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7559019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9878" y="23191"/>
            <a:ext cx="9124122" cy="1389585"/>
          </a:xfrm>
        </p:spPr>
        <p:txBody>
          <a:bodyPr/>
          <a:lstStyle/>
          <a:p>
            <a:pPr marL="0" indent="0" algn="ctr">
              <a:buNone/>
            </a:pPr>
            <a:r>
              <a:rPr lang="ru-RU" dirty="0" err="1"/>
              <a:t>Бұлыңғыр</a:t>
            </a:r>
            <a:r>
              <a:rPr lang="ru-RU" dirty="0"/>
              <a:t> </a:t>
            </a:r>
            <a:r>
              <a:rPr lang="ru-RU" dirty="0" err="1"/>
              <a:t>бақылау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сигналды</a:t>
            </a:r>
            <a:r>
              <a:rPr lang="ru-RU" dirty="0"/>
              <a:t> </a:t>
            </a:r>
            <a:r>
              <a:rPr lang="ru-RU" dirty="0" err="1"/>
              <a:t>таңдау</a:t>
            </a:r>
            <a:r>
              <a:rPr lang="ru-RU" dirty="0"/>
              <a:t> </a:t>
            </a:r>
            <a:r>
              <a:rPr lang="ru-RU" dirty="0" err="1"/>
              <a:t>мәселесі</a:t>
            </a:r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1124744"/>
            <a:ext cx="4107904" cy="41506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792" y="5589240"/>
            <a:ext cx="4093425" cy="6082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2563404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16024"/>
            <a:ext cx="9144000" cy="836712"/>
          </a:xfrm>
        </p:spPr>
        <p:txBody>
          <a:bodyPr>
            <a:normAutofit fontScale="90000"/>
          </a:bodyPr>
          <a:lstStyle/>
          <a:p>
            <a:r>
              <a:rPr lang="ru-RU" dirty="0" err="1" smtClean="0"/>
              <a:t>Екілік</a:t>
            </a:r>
            <a:r>
              <a:rPr lang="ru-RU" dirty="0" smtClean="0"/>
              <a:t> </a:t>
            </a:r>
            <a:r>
              <a:rPr lang="ru-RU" dirty="0" err="1" smtClean="0"/>
              <a:t>деректерді</a:t>
            </a:r>
            <a:r>
              <a:rPr lang="ru-RU" dirty="0" smtClean="0"/>
              <a:t> </a:t>
            </a:r>
            <a:r>
              <a:rPr lang="ru-RU" dirty="0" err="1" smtClean="0"/>
              <a:t>жіберу</a:t>
            </a:r>
            <a:r>
              <a:rPr lang="ru-RU" dirty="0" smtClean="0"/>
              <a:t> (</a:t>
            </a:r>
            <a:r>
              <a:rPr lang="kk-KZ" dirty="0" smtClean="0"/>
              <a:t>детерминирленген сигналдар</a:t>
            </a:r>
            <a:r>
              <a:rPr lang="ru-RU" dirty="0" smtClean="0"/>
              <a:t>)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268760"/>
            <a:ext cx="9144000" cy="4525963"/>
          </a:xfrm>
        </p:spPr>
        <p:txBody>
          <a:bodyPr/>
          <a:lstStyle/>
          <a:p>
            <a:r>
              <a:rPr lang="ru-RU" dirty="0" err="1" smtClean="0"/>
              <a:t>Бір</a:t>
            </a:r>
            <a:r>
              <a:rPr lang="ru-RU" dirty="0" smtClean="0"/>
              <a:t> бит </a:t>
            </a:r>
            <a:r>
              <a:rPr lang="ru-RU" dirty="0" err="1" smtClean="0"/>
              <a:t>деректерді</a:t>
            </a:r>
            <a:r>
              <a:rPr lang="ru-RU" dirty="0" smtClean="0"/>
              <a:t> беру </a:t>
            </a:r>
            <a:r>
              <a:rPr lang="ru-RU" dirty="0" err="1" smtClean="0"/>
              <a:t>үшін екі</a:t>
            </a:r>
            <a:r>
              <a:rPr lang="ru-RU" dirty="0" smtClean="0"/>
              <a:t> </a:t>
            </a:r>
            <a:r>
              <a:rPr lang="ru-RU" dirty="0" err="1" smtClean="0"/>
              <a:t>түрлі</a:t>
            </a:r>
            <a:r>
              <a:rPr lang="ru-RU" dirty="0" smtClean="0"/>
              <a:t> </a:t>
            </a:r>
            <a:r>
              <a:rPr lang="en-GB" dirty="0" smtClean="0"/>
              <a:t>s</a:t>
            </a:r>
            <a:r>
              <a:rPr lang="en-GB" baseline="-25000" dirty="0" smtClean="0"/>
              <a:t>0</a:t>
            </a:r>
            <a:r>
              <a:rPr lang="en-GB" dirty="0" smtClean="0"/>
              <a:t> </a:t>
            </a:r>
            <a:r>
              <a:rPr lang="ru-RU" dirty="0" err="1" smtClean="0"/>
              <a:t>және</a:t>
            </a:r>
            <a:r>
              <a:rPr lang="ru-RU" dirty="0" smtClean="0"/>
              <a:t> </a:t>
            </a:r>
            <a:r>
              <a:rPr lang="en-GB" dirty="0" smtClean="0"/>
              <a:t>s</a:t>
            </a:r>
            <a:r>
              <a:rPr lang="en-GB" baseline="-25000" dirty="0" smtClean="0"/>
              <a:t>1</a:t>
            </a:r>
            <a:r>
              <a:rPr lang="en-GB" dirty="0" smtClean="0"/>
              <a:t> </a:t>
            </a:r>
            <a:r>
              <a:rPr lang="ru-RU" dirty="0" err="1" smtClean="0"/>
              <a:t>сигналдарын</a:t>
            </a:r>
            <a:r>
              <a:rPr lang="ru-RU" dirty="0" smtClean="0"/>
              <a:t> </a:t>
            </a:r>
            <a:r>
              <a:rPr lang="ru-RU" dirty="0" err="1" smtClean="0"/>
              <a:t>қолданды</a:t>
            </a:r>
            <a:r>
              <a:rPr lang="kk-KZ" dirty="0" smtClean="0"/>
              <a:t>қ делік.</a:t>
            </a:r>
            <a:endParaRPr lang="ru-RU" dirty="0"/>
          </a:p>
        </p:txBody>
      </p:sp>
      <p:pic>
        <p:nvPicPr>
          <p:cNvPr id="19458" name="Picture 2" descr="https://siblec.ru/img/86/086.files/image035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2814802"/>
            <a:ext cx="6248079" cy="338437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5" y="980728"/>
            <a:ext cx="2808312" cy="1677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0" y="0"/>
            <a:ext cx="9122905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err="1"/>
              <a:t>М</a:t>
            </a:r>
            <a:r>
              <a:rPr lang="ru-RU" sz="2800" dirty="0" err="1" smtClean="0"/>
              <a:t>инималды</a:t>
            </a:r>
            <a:r>
              <a:rPr lang="ru-RU" sz="2800" dirty="0" smtClean="0"/>
              <a:t> </a:t>
            </a:r>
            <a:r>
              <a:rPr lang="ru-RU" sz="2800" dirty="0" err="1"/>
              <a:t>арақашықтық</a:t>
            </a:r>
            <a:r>
              <a:rPr lang="ru-RU" sz="2800" dirty="0"/>
              <a:t> </a:t>
            </a:r>
            <a:r>
              <a:rPr lang="ru-RU" sz="2800" dirty="0" err="1"/>
              <a:t>туралы</a:t>
            </a:r>
            <a:r>
              <a:rPr lang="ru-RU" sz="2800" dirty="0"/>
              <a:t> </a:t>
            </a:r>
            <a:r>
              <a:rPr lang="ru-RU" sz="2800" dirty="0" err="1"/>
              <a:t>шешім</a:t>
            </a:r>
            <a:r>
              <a:rPr lang="ru-RU" sz="2800" dirty="0"/>
              <a:t> </a:t>
            </a:r>
            <a:r>
              <a:rPr lang="ru-RU" sz="2800" dirty="0" err="1"/>
              <a:t>ережесі</a:t>
            </a:r>
            <a:r>
              <a:rPr lang="ru-RU" sz="2800" dirty="0"/>
              <a:t> </a:t>
            </a:r>
            <a:r>
              <a:rPr lang="ru-RU" sz="2800" dirty="0" err="1"/>
              <a:t>ретінде</a:t>
            </a:r>
            <a:r>
              <a:rPr lang="ru-RU" sz="2800" dirty="0"/>
              <a:t> </a:t>
            </a:r>
            <a:r>
              <a:rPr lang="ru-RU" sz="2800" dirty="0" err="1"/>
              <a:t>ұсынылуы</a:t>
            </a:r>
            <a:r>
              <a:rPr lang="ru-RU" sz="2800" dirty="0"/>
              <a:t> </a:t>
            </a:r>
            <a:r>
              <a:rPr lang="ru-RU" sz="2800" dirty="0" err="1" smtClean="0"/>
              <a:t>мүмкін</a:t>
            </a:r>
            <a:endParaRPr lang="ru-RU" sz="2800" dirty="0" smtClean="0"/>
          </a:p>
          <a:p>
            <a:endParaRPr lang="ru-RU" sz="2800" dirty="0"/>
          </a:p>
          <a:p>
            <a:endParaRPr lang="ru-RU" sz="2800" dirty="0" smtClean="0"/>
          </a:p>
          <a:p>
            <a:endParaRPr lang="ru-RU" sz="2800" dirty="0"/>
          </a:p>
          <a:p>
            <a:endParaRPr lang="ru-RU" sz="2800" dirty="0" smtClean="0"/>
          </a:p>
          <a:p>
            <a:r>
              <a:rPr lang="ru-RU" sz="2800" dirty="0" smtClean="0"/>
              <a:t>Корреляция т</a:t>
            </a:r>
            <a:r>
              <a:rPr lang="kk-KZ" sz="2800" dirty="0" smtClean="0"/>
              <a:t>үрінде жазатын болсақ:</a:t>
            </a:r>
          </a:p>
          <a:p>
            <a:endParaRPr lang="ru-RU" sz="2800" dirty="0"/>
          </a:p>
        </p:txBody>
      </p:sp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747877"/>
            <a:ext cx="3615519" cy="17807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6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31" y="3136370"/>
            <a:ext cx="9092886" cy="32449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8600" y="25287"/>
            <a:ext cx="9115400" cy="4525963"/>
          </a:xfrm>
        </p:spPr>
        <p:txBody>
          <a:bodyPr/>
          <a:lstStyle/>
          <a:p>
            <a:r>
              <a:rPr lang="ru-RU" dirty="0" err="1"/>
              <a:t>Қате</a:t>
            </a:r>
            <a:r>
              <a:rPr lang="ru-RU" dirty="0"/>
              <a:t> </a:t>
            </a:r>
            <a:r>
              <a:rPr lang="ru-RU" dirty="0" err="1"/>
              <a:t>ықтималдығы</a:t>
            </a:r>
            <a:r>
              <a:rPr lang="ru-RU" dirty="0"/>
              <a:t>, </a:t>
            </a:r>
            <a:r>
              <a:rPr lang="ru-RU" dirty="0" err="1"/>
              <a:t>яғни</a:t>
            </a:r>
            <a:r>
              <a:rPr lang="ru-RU" dirty="0"/>
              <a:t> </a:t>
            </a:r>
            <a:r>
              <a:rPr lang="ru-RU" dirty="0" err="1"/>
              <a:t>сигналдарды</a:t>
            </a:r>
            <a:r>
              <a:rPr lang="ru-RU" dirty="0"/>
              <a:t> </a:t>
            </a:r>
            <a:r>
              <a:rPr lang="ru-RU" dirty="0" err="1"/>
              <a:t>шатастыру</a:t>
            </a:r>
            <a:endParaRPr lang="ru-RU" dirty="0"/>
          </a:p>
          <a:p>
            <a:endParaRPr lang="ru-RU" dirty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5990" y="1052736"/>
            <a:ext cx="7999971" cy="19442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914650"/>
            <a:ext cx="5016012" cy="13784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0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669" y="4236774"/>
            <a:ext cx="3927305" cy="25878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5948746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8857"/>
            <a:ext cx="9144000" cy="683839"/>
          </a:xfrm>
        </p:spPr>
        <p:txBody>
          <a:bodyPr>
            <a:normAutofit fontScale="90000"/>
          </a:bodyPr>
          <a:lstStyle/>
          <a:p>
            <a:r>
              <a:rPr lang="kk-KZ" dirty="0" smtClean="0"/>
              <a:t>Орташа мәні және дисперсиясы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-108520" y="836712"/>
            <a:ext cx="9252520" cy="4525963"/>
          </a:xfrm>
        </p:spPr>
        <p:txBody>
          <a:bodyPr/>
          <a:lstStyle/>
          <a:p>
            <a:r>
              <a:rPr lang="kk-KZ" dirty="0" smtClean="0"/>
              <a:t>Математикалық күтімі</a:t>
            </a:r>
          </a:p>
          <a:p>
            <a:endParaRPr lang="kk-KZ" dirty="0"/>
          </a:p>
          <a:p>
            <a:endParaRPr lang="kk-KZ" dirty="0" smtClean="0"/>
          </a:p>
          <a:p>
            <a:endParaRPr lang="kk-KZ" dirty="0"/>
          </a:p>
          <a:p>
            <a:endParaRPr lang="kk-KZ" dirty="0" smtClean="0"/>
          </a:p>
          <a:p>
            <a:r>
              <a:rPr lang="kk-KZ" dirty="0" smtClean="0"/>
              <a:t>Дисперсиясы</a:t>
            </a:r>
            <a:endParaRPr lang="ru-RU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1412776"/>
            <a:ext cx="6617711" cy="11521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2564904"/>
            <a:ext cx="4820903" cy="10576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59" y="4365104"/>
            <a:ext cx="8345213" cy="15841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3025986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116632"/>
            <a:ext cx="4488499" cy="792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8144" y="908718"/>
            <a:ext cx="4195729" cy="28248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3776404"/>
            <a:ext cx="8964488" cy="10790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83928" y="4941168"/>
            <a:ext cx="3876639" cy="1522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625857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algn="just"/>
            <a:r>
              <a:rPr lang="ru-RU" b="1" dirty="0" err="1" smtClean="0"/>
              <a:t>Кең жолақты байланыс</a:t>
            </a:r>
            <a:r>
              <a:rPr lang="ru-RU" b="1" dirty="0" smtClean="0"/>
              <a:t> </a:t>
            </a:r>
            <a:r>
              <a:rPr lang="ru-RU" b="1" dirty="0" err="1" smtClean="0"/>
              <a:t>жүйелері </a:t>
            </a:r>
            <a:r>
              <a:rPr lang="ru-RU" dirty="0" err="1" smtClean="0"/>
              <a:t>өз атауын</a:t>
            </a:r>
            <a:r>
              <a:rPr lang="ru-RU" dirty="0" smtClean="0"/>
              <a:t> </a:t>
            </a:r>
            <a:r>
              <a:rPr lang="ru-RU" dirty="0" err="1" smtClean="0"/>
              <a:t>оларда</a:t>
            </a:r>
            <a:r>
              <a:rPr lang="ru-RU" dirty="0" smtClean="0"/>
              <a:t> </a:t>
            </a:r>
            <a:r>
              <a:rPr lang="ru-RU" dirty="0" err="1" smtClean="0"/>
              <a:t>қолданылатын сигналдар</a:t>
            </a:r>
            <a:r>
              <a:rPr lang="ru-RU" dirty="0" smtClean="0"/>
              <a:t> </a:t>
            </a:r>
            <a:r>
              <a:rPr lang="ru-RU" dirty="0" err="1" smtClean="0"/>
              <a:t>алатын</a:t>
            </a:r>
            <a:r>
              <a:rPr lang="ru-RU" dirty="0" smtClean="0"/>
              <a:t> </a:t>
            </a:r>
            <a:r>
              <a:rPr lang="ru-RU" dirty="0" err="1" smtClean="0"/>
              <a:t>жолақ ақпаратты тікелей</a:t>
            </a:r>
            <a:r>
              <a:rPr lang="ru-RU" dirty="0" smtClean="0"/>
              <a:t> беру </a:t>
            </a:r>
            <a:r>
              <a:rPr lang="ru-RU" dirty="0" err="1" smtClean="0"/>
              <a:t>үшін қажетті жолақтан әлдеқайда кең </a:t>
            </a:r>
            <a:r>
              <a:rPr lang="ru-RU" dirty="0" smtClean="0"/>
              <a:t>бол</a:t>
            </a:r>
            <a:r>
              <a:rPr lang="kk-KZ" dirty="0" smtClean="0"/>
              <a:t>ғандығынан алды.</a:t>
            </a:r>
          </a:p>
          <a:p>
            <a:pPr algn="just"/>
            <a:r>
              <a:rPr lang="en-GB" dirty="0" smtClean="0"/>
              <a:t>T </a:t>
            </a:r>
            <a:r>
              <a:rPr lang="ru-RU" dirty="0" err="1" smtClean="0"/>
              <a:t>ұзақтығы </a:t>
            </a:r>
            <a:r>
              <a:rPr lang="ru-RU" dirty="0" smtClean="0"/>
              <a:t>мен </a:t>
            </a:r>
            <a:r>
              <a:rPr lang="en-GB" dirty="0" smtClean="0"/>
              <a:t>W </a:t>
            </a:r>
            <a:r>
              <a:rPr lang="kk-KZ" dirty="0" smtClean="0"/>
              <a:t>жиілік </a:t>
            </a:r>
            <a:r>
              <a:rPr lang="ru-RU" dirty="0" smtClean="0"/>
              <a:t>диапазоны бар сигнал </a:t>
            </a:r>
            <a:r>
              <a:rPr lang="ru-RU" dirty="0" err="1" smtClean="0"/>
              <a:t>үшін</a:t>
            </a:r>
            <a:r>
              <a:rPr lang="ru-RU" dirty="0" smtClean="0"/>
              <a:t> сигнал </a:t>
            </a:r>
            <a:r>
              <a:rPr lang="ru-RU" dirty="0" err="1" smtClean="0"/>
              <a:t>кеңістігінің</a:t>
            </a:r>
            <a:r>
              <a:rPr lang="ru-RU" dirty="0" smtClean="0"/>
              <a:t> </a:t>
            </a:r>
            <a:r>
              <a:rPr lang="ru-RU" dirty="0" err="1" smtClean="0"/>
              <a:t>өлшемі</a:t>
            </a:r>
            <a:r>
              <a:rPr lang="ru-RU" dirty="0" smtClean="0"/>
              <a:t> </a:t>
            </a:r>
            <a:r>
              <a:rPr lang="ru-RU" b="1" dirty="0" smtClean="0"/>
              <a:t>2</a:t>
            </a:r>
            <a:r>
              <a:rPr lang="en-GB" b="1" dirty="0" smtClean="0"/>
              <a:t>WT </a:t>
            </a:r>
            <a:r>
              <a:rPr lang="ru-RU" dirty="0" err="1" smtClean="0"/>
              <a:t>құрайды.</a:t>
            </a:r>
            <a:endParaRPr lang="en-GB" dirty="0" smtClean="0"/>
          </a:p>
          <a:p>
            <a:pPr algn="just"/>
            <a:r>
              <a:rPr lang="ru-RU" dirty="0" err="1" smtClean="0"/>
              <a:t>Шеннонның</a:t>
            </a:r>
            <a:r>
              <a:rPr lang="ru-RU" dirty="0" smtClean="0"/>
              <a:t> </a:t>
            </a:r>
            <a:r>
              <a:rPr lang="ru-RU" dirty="0" err="1" smtClean="0"/>
              <a:t>іргелі</a:t>
            </a:r>
            <a:r>
              <a:rPr lang="ru-RU" dirty="0" smtClean="0"/>
              <a:t> </a:t>
            </a:r>
            <a:r>
              <a:rPr lang="ru-RU" dirty="0" err="1" smtClean="0"/>
              <a:t>шекарасына</a:t>
            </a:r>
            <a:r>
              <a:rPr lang="ru-RU" dirty="0" smtClean="0"/>
              <a:t> </a:t>
            </a:r>
            <a:r>
              <a:rPr lang="ru-RU" dirty="0" err="1" smtClean="0"/>
              <a:t>сәйкес</a:t>
            </a:r>
            <a:r>
              <a:rPr lang="ru-RU" dirty="0" smtClean="0"/>
              <a:t> Гаусс каналы </a:t>
            </a:r>
            <a:r>
              <a:rPr lang="ru-RU" dirty="0" err="1" smtClean="0"/>
              <a:t>жағдайында</a:t>
            </a:r>
            <a:r>
              <a:rPr lang="ru-RU" dirty="0" smtClean="0"/>
              <a:t> </a:t>
            </a:r>
            <a:r>
              <a:rPr lang="ru-RU" dirty="0" err="1" smtClean="0"/>
              <a:t>жұмыс</a:t>
            </a:r>
            <a:r>
              <a:rPr lang="ru-RU" dirty="0" smtClean="0"/>
              <a:t> </a:t>
            </a:r>
            <a:r>
              <a:rPr lang="ru-RU" dirty="0" err="1" smtClean="0"/>
              <a:t>істейтін</a:t>
            </a:r>
            <a:r>
              <a:rPr lang="ru-RU" dirty="0" smtClean="0"/>
              <a:t> </a:t>
            </a:r>
            <a:r>
              <a:rPr lang="ru-RU" dirty="0" err="1" smtClean="0"/>
              <a:t>байланыс</a:t>
            </a:r>
            <a:r>
              <a:rPr lang="ru-RU" dirty="0" smtClean="0"/>
              <a:t> </a:t>
            </a:r>
            <a:r>
              <a:rPr lang="ru-RU" dirty="0" err="1" smtClean="0"/>
              <a:t>жүйесінің</a:t>
            </a:r>
            <a:r>
              <a:rPr lang="ru-RU" dirty="0" smtClean="0"/>
              <a:t> </a:t>
            </a:r>
            <a:r>
              <a:rPr lang="ru-RU" dirty="0" err="1" smtClean="0"/>
              <a:t>спектрлік</a:t>
            </a:r>
            <a:r>
              <a:rPr lang="ru-RU" dirty="0" smtClean="0"/>
              <a:t> </a:t>
            </a:r>
            <a:r>
              <a:rPr lang="ru-RU" dirty="0" err="1" smtClean="0"/>
              <a:t>тиімділігі</a:t>
            </a:r>
            <a:r>
              <a:rPr lang="ru-RU" dirty="0" smtClean="0"/>
              <a:t> (</a:t>
            </a:r>
            <a:r>
              <a:rPr lang="ru-RU" dirty="0" err="1" smtClean="0"/>
              <a:t>яғни</a:t>
            </a:r>
            <a:r>
              <a:rPr lang="ru-RU" dirty="0" smtClean="0"/>
              <a:t>, </a:t>
            </a:r>
            <a:r>
              <a:rPr lang="en-GB" dirty="0" smtClean="0"/>
              <a:t>R </a:t>
            </a:r>
            <a:r>
              <a:rPr lang="ru-RU" dirty="0" err="1" smtClean="0"/>
              <a:t>деректер</a:t>
            </a:r>
            <a:r>
              <a:rPr lang="ru-RU" dirty="0" smtClean="0"/>
              <a:t> беру </a:t>
            </a:r>
            <a:r>
              <a:rPr lang="ru-RU" dirty="0" err="1" smtClean="0"/>
              <a:t>жылдамдығының</a:t>
            </a:r>
            <a:r>
              <a:rPr lang="ru-RU" dirty="0" smtClean="0"/>
              <a:t> </a:t>
            </a:r>
            <a:r>
              <a:rPr lang="en-GB" dirty="0" smtClean="0"/>
              <a:t>W </a:t>
            </a:r>
            <a:r>
              <a:rPr lang="ru-RU" dirty="0" smtClean="0"/>
              <a:t>сигнал </a:t>
            </a:r>
            <a:r>
              <a:rPr lang="ru-RU" dirty="0" err="1" smtClean="0"/>
              <a:t>жолағына</a:t>
            </a:r>
            <a:r>
              <a:rPr lang="ru-RU" dirty="0" smtClean="0"/>
              <a:t> </a:t>
            </a:r>
            <a:r>
              <a:rPr lang="ru-RU" dirty="0" err="1" smtClean="0"/>
              <a:t>қатынасы</a:t>
            </a:r>
            <a:r>
              <a:rPr lang="ru-RU" dirty="0" smtClean="0"/>
              <a:t>) </a:t>
            </a:r>
            <a:r>
              <a:rPr lang="ru-RU" dirty="0" err="1" smtClean="0"/>
              <a:t>мынадай</a:t>
            </a:r>
            <a:r>
              <a:rPr lang="ru-RU" dirty="0" smtClean="0"/>
              <a:t> </a:t>
            </a:r>
            <a:r>
              <a:rPr lang="ru-RU" dirty="0" err="1" smtClean="0"/>
              <a:t>теңсіздікті</a:t>
            </a:r>
            <a:r>
              <a:rPr lang="ru-RU" dirty="0" smtClean="0"/>
              <a:t> </a:t>
            </a:r>
            <a:r>
              <a:rPr lang="ru-RU" dirty="0" err="1" smtClean="0"/>
              <a:t>қанағаттандырады</a:t>
            </a:r>
            <a:r>
              <a:rPr lang="en-GB" dirty="0" smtClean="0"/>
              <a:t>:</a:t>
            </a:r>
            <a:endParaRPr lang="ru-RU" dirty="0"/>
          </a:p>
        </p:txBody>
      </p:sp>
      <p:pic>
        <p:nvPicPr>
          <p:cNvPr id="4" name="Picture 4" descr="https://siblec.ru/img/86/086.files/image003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82666" y="5733256"/>
            <a:ext cx="3277716" cy="105355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-1" y="22109"/>
            <a:ext cx="9126613" cy="814603"/>
          </a:xfrm>
        </p:spPr>
        <p:txBody>
          <a:bodyPr>
            <a:noAutofit/>
          </a:bodyPr>
          <a:lstStyle/>
          <a:p>
            <a:r>
              <a:rPr lang="ru-RU" sz="3200" dirty="0" err="1"/>
              <a:t>Екілік</a:t>
            </a:r>
            <a:r>
              <a:rPr lang="ru-RU" sz="3200" dirty="0"/>
              <a:t> </a:t>
            </a:r>
            <a:r>
              <a:rPr lang="ru-RU" sz="3200" dirty="0" err="1"/>
              <a:t>сигналдардың</a:t>
            </a:r>
            <a:r>
              <a:rPr lang="ru-RU" sz="3200" dirty="0"/>
              <a:t> </a:t>
            </a:r>
            <a:r>
              <a:rPr lang="ru-RU" sz="3200" dirty="0" err="1"/>
              <a:t>жұптарын</a:t>
            </a:r>
            <a:r>
              <a:rPr lang="ru-RU" sz="3200" dirty="0"/>
              <a:t> </a:t>
            </a:r>
            <a:r>
              <a:rPr lang="ru-RU" sz="3200" dirty="0" err="1"/>
              <a:t>таңдау</a:t>
            </a:r>
            <a:r>
              <a:rPr lang="ru-RU" sz="3200" dirty="0"/>
              <a:t> </a:t>
            </a:r>
            <a:r>
              <a:rPr lang="ru-RU" sz="3200" dirty="0" err="1" smtClean="0"/>
              <a:t>нұсқалары</a:t>
            </a:r>
            <a:r>
              <a:rPr lang="ru-RU" sz="3200" dirty="0" smtClean="0"/>
              <a:t>.</a:t>
            </a:r>
            <a:endParaRPr lang="ru-RU" sz="3200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764704"/>
            <a:ext cx="9037431" cy="42484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-17790" y="4869160"/>
            <a:ext cx="916178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i="1" dirty="0"/>
              <a:t>а</a:t>
            </a:r>
            <a:r>
              <a:rPr lang="ru-RU" sz="2400" dirty="0" smtClean="0"/>
              <a:t>) </a:t>
            </a:r>
            <a:r>
              <a:rPr lang="ru-RU" sz="2400" dirty="0" err="1" smtClean="0"/>
              <a:t>Бекітілген</a:t>
            </a:r>
            <a:r>
              <a:rPr lang="ru-RU" sz="2400" dirty="0" smtClean="0"/>
              <a:t> </a:t>
            </a:r>
            <a:r>
              <a:rPr lang="ru-RU" sz="2400" dirty="0" err="1"/>
              <a:t>ұзындықтағы</a:t>
            </a:r>
            <a:r>
              <a:rPr lang="ru-RU" sz="2400" dirty="0"/>
              <a:t> </a:t>
            </a:r>
            <a:r>
              <a:rPr lang="ru-RU" sz="2400" dirty="0" err="1"/>
              <a:t>екі</a:t>
            </a:r>
            <a:r>
              <a:rPr lang="ru-RU" sz="2400" dirty="0"/>
              <a:t> </a:t>
            </a:r>
            <a:r>
              <a:rPr lang="ru-RU" sz="2400" dirty="0" err="1"/>
              <a:t>вектордың</a:t>
            </a:r>
            <a:r>
              <a:rPr lang="ru-RU" sz="2400" dirty="0"/>
              <a:t> </a:t>
            </a:r>
            <a:r>
              <a:rPr lang="ru-RU" sz="2400" dirty="0" err="1"/>
              <a:t>арақашықтығын</a:t>
            </a:r>
            <a:r>
              <a:rPr lang="ru-RU" sz="2400" dirty="0"/>
              <a:t> </a:t>
            </a:r>
            <a:r>
              <a:rPr lang="ru-RU" sz="2400" dirty="0" err="1"/>
              <a:t>арттыру</a:t>
            </a:r>
            <a:r>
              <a:rPr lang="ru-RU" sz="2400" dirty="0"/>
              <a:t> </a:t>
            </a:r>
            <a:r>
              <a:rPr lang="ru-RU" sz="2400" dirty="0" err="1"/>
              <a:t>үшін</a:t>
            </a:r>
            <a:r>
              <a:rPr lang="ru-RU" sz="2400" dirty="0"/>
              <a:t> </a:t>
            </a:r>
            <a:r>
              <a:rPr lang="ru-RU" sz="2400" dirty="0" err="1"/>
              <a:t>олардың</a:t>
            </a:r>
            <a:r>
              <a:rPr lang="ru-RU" sz="2400" dirty="0"/>
              <a:t> </a:t>
            </a:r>
            <a:r>
              <a:rPr lang="ru-RU" sz="2400" dirty="0" err="1"/>
              <a:t>қарама</a:t>
            </a:r>
            <a:r>
              <a:rPr lang="ru-RU" sz="2400" dirty="0"/>
              <a:t> -</a:t>
            </a:r>
            <a:r>
              <a:rPr lang="ru-RU" sz="2400" dirty="0" err="1"/>
              <a:t>қарсы</a:t>
            </a:r>
            <a:r>
              <a:rPr lang="ru-RU" sz="2400" dirty="0"/>
              <a:t> (</a:t>
            </a:r>
            <a:r>
              <a:rPr lang="ru-RU" sz="2400" b="1" i="1" dirty="0" err="1"/>
              <a:t>антиподальды</a:t>
            </a:r>
            <a:r>
              <a:rPr lang="ru-RU" sz="2400" dirty="0"/>
              <a:t>) </a:t>
            </a:r>
            <a:r>
              <a:rPr lang="ru-RU" sz="2400" dirty="0" err="1"/>
              <a:t>түрін</a:t>
            </a:r>
            <a:r>
              <a:rPr lang="ru-RU" sz="2400" dirty="0"/>
              <a:t> </a:t>
            </a:r>
            <a:r>
              <a:rPr lang="ru-RU" sz="2400" dirty="0" err="1" smtClean="0"/>
              <a:t>таңдау</a:t>
            </a:r>
            <a:r>
              <a:rPr lang="ru-RU" sz="2400" dirty="0" smtClean="0"/>
              <a:t>.</a:t>
            </a:r>
            <a:endParaRPr lang="ru-RU" sz="2400" dirty="0"/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805" y="6055357"/>
            <a:ext cx="880293" cy="2897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5977808"/>
            <a:ext cx="2381074" cy="4448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5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944" y="5892940"/>
            <a:ext cx="2492087" cy="5553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6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87241" y="5735792"/>
            <a:ext cx="2456758" cy="933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380" y="25287"/>
            <a:ext cx="9140620" cy="4525963"/>
          </a:xfrm>
        </p:spPr>
        <p:txBody>
          <a:bodyPr/>
          <a:lstStyle/>
          <a:p>
            <a:pPr marL="0" indent="0" algn="just">
              <a:buNone/>
            </a:pPr>
            <a:r>
              <a:rPr lang="en-US" dirty="0" smtClean="0"/>
              <a:t>b) </a:t>
            </a:r>
            <a:r>
              <a:rPr lang="ru-RU" dirty="0" err="1" smtClean="0"/>
              <a:t>Тасымалдаушы</a:t>
            </a:r>
            <a:r>
              <a:rPr lang="ru-RU" dirty="0" smtClean="0"/>
              <a:t> </a:t>
            </a:r>
            <a:r>
              <a:rPr lang="ru-RU" dirty="0" err="1"/>
              <a:t>жиіліктердің</a:t>
            </a:r>
            <a:r>
              <a:rPr lang="ru-RU" dirty="0"/>
              <a:t> </a:t>
            </a:r>
            <a:r>
              <a:rPr lang="ru-RU" dirty="0" err="1"/>
              <a:t>типтік</a:t>
            </a:r>
            <a:r>
              <a:rPr lang="ru-RU" dirty="0"/>
              <a:t> </a:t>
            </a:r>
            <a:r>
              <a:rPr lang="ru-RU" dirty="0" err="1"/>
              <a:t>таңдауы</a:t>
            </a:r>
            <a:r>
              <a:rPr lang="ru-RU" dirty="0"/>
              <a:t> </a:t>
            </a:r>
            <a:r>
              <a:rPr lang="ru-RU" dirty="0" err="1"/>
              <a:t>сигналдар</a:t>
            </a:r>
            <a:r>
              <a:rPr lang="ru-RU" dirty="0"/>
              <a:t> </a:t>
            </a:r>
            <a:r>
              <a:rPr lang="ru-RU" b="1" i="1" dirty="0" err="1"/>
              <a:t>ортогоналды</a:t>
            </a:r>
            <a:r>
              <a:rPr lang="ru-RU" dirty="0"/>
              <a:t> </a:t>
            </a:r>
            <a:r>
              <a:rPr lang="ru-RU" dirty="0" err="1"/>
              <a:t>болады</a:t>
            </a:r>
            <a:r>
              <a:rPr lang="ru-RU" dirty="0" smtClean="0"/>
              <a:t>.</a:t>
            </a:r>
            <a:endParaRPr lang="en-US" dirty="0" smtClean="0"/>
          </a:p>
          <a:p>
            <a:pPr marL="0" indent="0" algn="just">
              <a:buNone/>
            </a:pPr>
            <a:endParaRPr lang="en-US" dirty="0"/>
          </a:p>
          <a:p>
            <a:pPr marL="0" indent="0" algn="just">
              <a:buNone/>
            </a:pPr>
            <a:r>
              <a:rPr lang="en-US" dirty="0" smtClean="0"/>
              <a:t>c) </a:t>
            </a:r>
            <a:endParaRPr lang="ru-RU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124744"/>
            <a:ext cx="2491477" cy="4320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832" y="1019969"/>
            <a:ext cx="2624719" cy="6415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00" y="852711"/>
            <a:ext cx="2254359" cy="9761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9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6514" y="1757389"/>
            <a:ext cx="1433455" cy="4737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0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1661567"/>
            <a:ext cx="2455483" cy="4547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1" name="Picture 7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112" y="2231158"/>
            <a:ext cx="2466257" cy="4759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2" name="Picture 8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00" y="1937925"/>
            <a:ext cx="2503378" cy="10624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-18256" y="3000334"/>
            <a:ext cx="9162256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dirty="0" err="1"/>
              <a:t>Алдыңғы</a:t>
            </a:r>
            <a:r>
              <a:rPr lang="ru-RU" sz="2800" dirty="0"/>
              <a:t> </a:t>
            </a:r>
            <a:r>
              <a:rPr lang="ru-RU" sz="2800" dirty="0" err="1"/>
              <a:t>ойға</a:t>
            </a:r>
            <a:r>
              <a:rPr lang="ru-RU" sz="2800" dirty="0"/>
              <a:t> </a:t>
            </a:r>
            <a:r>
              <a:rPr lang="ru-RU" sz="2800" dirty="0" err="1"/>
              <a:t>сүйене</a:t>
            </a:r>
            <a:r>
              <a:rPr lang="ru-RU" sz="2800" dirty="0"/>
              <a:t> </a:t>
            </a:r>
            <a:r>
              <a:rPr lang="ru-RU" sz="2800" dirty="0" err="1"/>
              <a:t>отырып</a:t>
            </a:r>
            <a:r>
              <a:rPr lang="ru-RU" sz="2800" dirty="0"/>
              <a:t>, </a:t>
            </a:r>
            <a:r>
              <a:rPr lang="ru-RU" sz="2800" dirty="0" err="1"/>
              <a:t>біз</a:t>
            </a:r>
            <a:r>
              <a:rPr lang="ru-RU" sz="2800" dirty="0"/>
              <a:t> </a:t>
            </a:r>
            <a:r>
              <a:rPr lang="ru-RU" sz="2800" dirty="0" err="1"/>
              <a:t>екілік</a:t>
            </a:r>
            <a:r>
              <a:rPr lang="ru-RU" sz="2800" dirty="0"/>
              <a:t> </a:t>
            </a:r>
            <a:r>
              <a:rPr lang="ru-RU" sz="2800" dirty="0" err="1"/>
              <a:t>ақпаратты</a:t>
            </a:r>
            <a:r>
              <a:rPr lang="ru-RU" sz="2800" dirty="0"/>
              <a:t> беру </a:t>
            </a:r>
            <a:r>
              <a:rPr lang="ru-RU" sz="2800" dirty="0" err="1"/>
              <a:t>үшін</a:t>
            </a:r>
            <a:r>
              <a:rPr lang="ru-RU" sz="2800" dirty="0"/>
              <a:t> </a:t>
            </a:r>
            <a:r>
              <a:rPr lang="ru-RU" sz="2800" dirty="0" err="1"/>
              <a:t>сигналдар</a:t>
            </a:r>
            <a:r>
              <a:rPr lang="ru-RU" sz="2800" dirty="0"/>
              <a:t> </a:t>
            </a:r>
            <a:r>
              <a:rPr lang="ru-RU" sz="2800" dirty="0" err="1"/>
              <a:t>жұбын</a:t>
            </a:r>
            <a:r>
              <a:rPr lang="ru-RU" sz="2800" dirty="0"/>
              <a:t> </a:t>
            </a:r>
            <a:r>
              <a:rPr lang="ru-RU" sz="2800" dirty="0" err="1"/>
              <a:t>таңдау</a:t>
            </a:r>
            <a:r>
              <a:rPr lang="ru-RU" sz="2800" dirty="0"/>
              <a:t> </a:t>
            </a:r>
            <a:r>
              <a:rPr lang="ru-RU" sz="2800" dirty="0" err="1"/>
              <a:t>мәселесі</a:t>
            </a:r>
            <a:r>
              <a:rPr lang="ru-RU" sz="2800" dirty="0"/>
              <a:t> </a:t>
            </a:r>
            <a:r>
              <a:rPr lang="ru-RU" sz="2800" dirty="0" err="1"/>
              <a:t>туралы</a:t>
            </a:r>
            <a:r>
              <a:rPr lang="ru-RU" sz="2800" dirty="0"/>
              <a:t> </a:t>
            </a:r>
            <a:r>
              <a:rPr lang="ru-RU" sz="2800" dirty="0" err="1"/>
              <a:t>келесі</a:t>
            </a:r>
            <a:r>
              <a:rPr lang="ru-RU" sz="2800" dirty="0"/>
              <a:t> </a:t>
            </a:r>
            <a:r>
              <a:rPr lang="ru-RU" sz="2800" dirty="0" err="1"/>
              <a:t>қорытынды</a:t>
            </a:r>
            <a:r>
              <a:rPr lang="ru-RU" sz="2800" dirty="0"/>
              <a:t> </a:t>
            </a:r>
            <a:r>
              <a:rPr lang="ru-RU" sz="2800" dirty="0" err="1"/>
              <a:t>жасай</a:t>
            </a:r>
            <a:r>
              <a:rPr lang="ru-RU" sz="2800" dirty="0"/>
              <a:t> </a:t>
            </a:r>
            <a:r>
              <a:rPr lang="ru-RU" sz="2800" dirty="0" err="1"/>
              <a:t>аламыз</a:t>
            </a:r>
            <a:r>
              <a:rPr lang="ru-RU" sz="2800" dirty="0"/>
              <a:t>: </a:t>
            </a:r>
            <a:r>
              <a:rPr lang="ru-RU" sz="2800" dirty="0" err="1" smtClean="0"/>
              <a:t>ке</a:t>
            </a:r>
            <a:r>
              <a:rPr lang="kk-KZ" sz="2800" dirty="0" smtClean="0"/>
              <a:t>ңейтілген</a:t>
            </a:r>
            <a:r>
              <a:rPr lang="ru-RU" sz="2800" dirty="0" smtClean="0"/>
              <a:t> </a:t>
            </a:r>
            <a:r>
              <a:rPr lang="ru-RU" sz="2800" dirty="0" err="1"/>
              <a:t>спектрі</a:t>
            </a:r>
            <a:r>
              <a:rPr lang="ru-RU" sz="2800" dirty="0"/>
              <a:t> бар </a:t>
            </a:r>
            <a:r>
              <a:rPr lang="ru-RU" sz="2800" dirty="0" err="1"/>
              <a:t>сигналдарды</a:t>
            </a:r>
            <a:r>
              <a:rPr lang="ru-RU" sz="2800" dirty="0"/>
              <a:t> </a:t>
            </a:r>
            <a:r>
              <a:rPr lang="ru-RU" sz="2800" dirty="0" err="1"/>
              <a:t>қолдануда</a:t>
            </a:r>
            <a:r>
              <a:rPr lang="ru-RU" sz="2800" dirty="0"/>
              <a:t> </a:t>
            </a:r>
            <a:r>
              <a:rPr lang="ru-RU" sz="2800" dirty="0" err="1"/>
              <a:t>ешқандай</a:t>
            </a:r>
            <a:r>
              <a:rPr lang="ru-RU" sz="2800" dirty="0"/>
              <a:t> </a:t>
            </a:r>
            <a:r>
              <a:rPr lang="ru-RU" sz="2800" dirty="0" err="1"/>
              <a:t>артықшылықтар</a:t>
            </a:r>
            <a:r>
              <a:rPr lang="ru-RU" sz="2800" dirty="0"/>
              <a:t> </a:t>
            </a:r>
            <a:r>
              <a:rPr lang="ru-RU" sz="2800" dirty="0" err="1" smtClean="0"/>
              <a:t>болмауы</a:t>
            </a:r>
            <a:r>
              <a:rPr lang="ru-RU" sz="2800" dirty="0" smtClean="0"/>
              <a:t> </a:t>
            </a:r>
            <a:r>
              <a:rPr lang="ru-RU" sz="2800" dirty="0" err="1" smtClean="0"/>
              <a:t>мүмкін</a:t>
            </a:r>
            <a:r>
              <a:rPr lang="ru-RU" sz="2800" dirty="0" smtClean="0"/>
              <a:t>, </a:t>
            </a:r>
            <a:r>
              <a:rPr lang="ru-RU" sz="2800" dirty="0" err="1"/>
              <a:t>өйткені</a:t>
            </a:r>
            <a:r>
              <a:rPr lang="ru-RU" sz="2800" dirty="0"/>
              <a:t> </a:t>
            </a:r>
            <a:r>
              <a:rPr lang="ru-RU" sz="2800" dirty="0" err="1"/>
              <a:t>сигналдың</a:t>
            </a:r>
            <a:r>
              <a:rPr lang="ru-RU" sz="2800" dirty="0"/>
              <a:t> </a:t>
            </a:r>
            <a:r>
              <a:rPr lang="ru-RU" sz="2800" dirty="0" err="1"/>
              <a:t>оның</a:t>
            </a:r>
            <a:r>
              <a:rPr lang="ru-RU" sz="2800" dirty="0"/>
              <a:t> </a:t>
            </a:r>
            <a:r>
              <a:rPr lang="ru-RU" sz="2800" dirty="0" err="1"/>
              <a:t>минималды</a:t>
            </a:r>
            <a:r>
              <a:rPr lang="ru-RU" sz="2800" dirty="0"/>
              <a:t> 1/Т </a:t>
            </a:r>
            <a:r>
              <a:rPr lang="ru-RU" sz="2800" dirty="0" err="1" smtClean="0"/>
              <a:t>өткізу</a:t>
            </a:r>
            <a:r>
              <a:rPr lang="ru-RU" sz="2800" dirty="0" smtClean="0"/>
              <a:t> </a:t>
            </a:r>
            <a:r>
              <a:rPr lang="ru-RU" sz="2800" dirty="0" err="1"/>
              <a:t>қабілеттілігінен</a:t>
            </a:r>
            <a:r>
              <a:rPr lang="ru-RU" sz="2800" dirty="0"/>
              <a:t> </a:t>
            </a:r>
            <a:r>
              <a:rPr lang="ru-RU" sz="2800" dirty="0" err="1"/>
              <a:t>асып</a:t>
            </a:r>
            <a:r>
              <a:rPr lang="ru-RU" sz="2800" dirty="0"/>
              <a:t> </a:t>
            </a:r>
            <a:r>
              <a:rPr lang="ru-RU" sz="2800" dirty="0" err="1" smtClean="0"/>
              <a:t>түсу</a:t>
            </a:r>
            <a:r>
              <a:rPr lang="ru-RU" sz="2800" dirty="0" smtClean="0"/>
              <a:t> </a:t>
            </a:r>
            <a:r>
              <a:rPr lang="ru-RU" sz="2800" dirty="0" err="1" smtClean="0"/>
              <a:t>қателік</a:t>
            </a:r>
            <a:r>
              <a:rPr lang="ru-RU" sz="2800" dirty="0" smtClean="0"/>
              <a:t> </a:t>
            </a:r>
            <a:r>
              <a:rPr lang="ru-RU" sz="2800" dirty="0" err="1"/>
              <a:t>ықтималдығының</a:t>
            </a:r>
            <a:r>
              <a:rPr lang="ru-RU" sz="2800" dirty="0"/>
              <a:t> </a:t>
            </a:r>
            <a:r>
              <a:rPr lang="ru-RU" sz="2800" dirty="0" err="1"/>
              <a:t>төмендеуіне</a:t>
            </a:r>
            <a:r>
              <a:rPr lang="ru-RU" sz="2800" dirty="0"/>
              <a:t> </a:t>
            </a:r>
            <a:r>
              <a:rPr lang="ru-RU" sz="2800" dirty="0" err="1"/>
              <a:t>әкелмейді</a:t>
            </a:r>
            <a:r>
              <a:rPr lang="ru-RU" sz="28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06551110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12577" y="116632"/>
            <a:ext cx="9144000" cy="764704"/>
          </a:xfrm>
        </p:spPr>
        <p:txBody>
          <a:bodyPr>
            <a:noAutofit/>
          </a:bodyPr>
          <a:lstStyle/>
          <a:p>
            <a:r>
              <a:rPr lang="en-US" sz="2800" b="1" dirty="0" smtClean="0"/>
              <a:t>M-</a:t>
            </a:r>
            <a:r>
              <a:rPr lang="kk-KZ" sz="2800" b="1" dirty="0" smtClean="0"/>
              <a:t>өлшемді</a:t>
            </a:r>
            <a:r>
              <a:rPr lang="en-US" sz="2800" b="1" dirty="0" smtClean="0"/>
              <a:t> </a:t>
            </a:r>
            <a:r>
              <a:rPr lang="ru-RU" sz="2800" b="1" dirty="0" err="1"/>
              <a:t>мәліметтерін</a:t>
            </a:r>
            <a:r>
              <a:rPr lang="ru-RU" sz="2800" b="1" dirty="0"/>
              <a:t> беру (</a:t>
            </a:r>
            <a:r>
              <a:rPr lang="ru-RU" sz="2800" b="1" dirty="0" err="1"/>
              <a:t>детерминирленген</a:t>
            </a:r>
            <a:r>
              <a:rPr lang="ru-RU" sz="2800" b="1" dirty="0"/>
              <a:t> </a:t>
            </a:r>
            <a:r>
              <a:rPr lang="ru-RU" sz="2800" b="1" dirty="0" err="1"/>
              <a:t>сигналдар</a:t>
            </a:r>
            <a:r>
              <a:rPr lang="ru-RU" sz="2800" b="1" dirty="0"/>
              <a:t>).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980728"/>
            <a:ext cx="9144000" cy="4525963"/>
          </a:xfrm>
        </p:spPr>
        <p:txBody>
          <a:bodyPr/>
          <a:lstStyle/>
          <a:p>
            <a:pPr marL="0" indent="0" algn="just">
              <a:buNone/>
            </a:pPr>
            <a:r>
              <a:rPr lang="en-US" dirty="0" smtClean="0"/>
              <a:t>	M&gt;2 </a:t>
            </a:r>
            <a:r>
              <a:rPr lang="ru-RU" dirty="0" err="1" smtClean="0"/>
              <a:t>бо</a:t>
            </a:r>
            <a:r>
              <a:rPr lang="kk-KZ" dirty="0" smtClean="0"/>
              <a:t>лғанда </a:t>
            </a:r>
            <a:r>
              <a:rPr lang="ru-RU" dirty="0" err="1" smtClean="0"/>
              <a:t>сигналдарының</a:t>
            </a:r>
            <a:r>
              <a:rPr lang="ru-RU" dirty="0" smtClean="0"/>
              <a:t> </a:t>
            </a:r>
            <a:r>
              <a:rPr lang="ru-RU" dirty="0" err="1"/>
              <a:t>мүмкін</a:t>
            </a:r>
            <a:r>
              <a:rPr lang="ru-RU" dirty="0"/>
              <a:t> </a:t>
            </a:r>
            <a:r>
              <a:rPr lang="ru-RU" dirty="0" err="1"/>
              <a:t>санымен</a:t>
            </a:r>
            <a:r>
              <a:rPr lang="ru-RU" dirty="0"/>
              <a:t>, </a:t>
            </a:r>
            <a:r>
              <a:rPr lang="ru-RU" dirty="0" err="1"/>
              <a:t>шынымен</a:t>
            </a:r>
            <a:r>
              <a:rPr lang="ru-RU" dirty="0"/>
              <a:t> </a:t>
            </a:r>
            <a:r>
              <a:rPr lang="ru-RU" dirty="0" err="1"/>
              <a:t>қабылданған</a:t>
            </a:r>
            <a:r>
              <a:rPr lang="ru-RU" dirty="0"/>
              <a:t> </a:t>
            </a:r>
            <a:r>
              <a:rPr lang="ru-RU" dirty="0" err="1"/>
              <a:t>сигналды</a:t>
            </a:r>
            <a:r>
              <a:rPr lang="ru-RU" dirty="0"/>
              <a:t> </a:t>
            </a:r>
            <a:r>
              <a:rPr lang="ru-RU" dirty="0" err="1"/>
              <a:t>қате</a:t>
            </a:r>
            <a:r>
              <a:rPr lang="ru-RU" dirty="0"/>
              <a:t> </a:t>
            </a:r>
            <a:r>
              <a:rPr lang="ru-RU" dirty="0" err="1"/>
              <a:t>сигналдардың</a:t>
            </a:r>
            <a:r>
              <a:rPr lang="ru-RU" dirty="0"/>
              <a:t> </a:t>
            </a:r>
            <a:r>
              <a:rPr lang="ru-RU" dirty="0" err="1"/>
              <a:t>бірімен</a:t>
            </a:r>
            <a:r>
              <a:rPr lang="ru-RU" dirty="0"/>
              <a:t> </a:t>
            </a:r>
            <a:r>
              <a:rPr lang="ru-RU" dirty="0" err="1"/>
              <a:t>араластыру</a:t>
            </a:r>
            <a:r>
              <a:rPr lang="ru-RU" dirty="0"/>
              <a:t> </a:t>
            </a:r>
            <a:r>
              <a:rPr lang="ru-RU" dirty="0" err="1"/>
              <a:t>ықтималдығы</a:t>
            </a:r>
            <a:r>
              <a:rPr lang="ru-RU" dirty="0"/>
              <a:t> </a:t>
            </a:r>
            <a:r>
              <a:rPr lang="en-US" dirty="0" smtClean="0"/>
              <a:t> </a:t>
            </a:r>
            <a:r>
              <a:rPr lang="ru-RU" dirty="0" err="1" smtClean="0"/>
              <a:t>мынадай</a:t>
            </a:r>
            <a:r>
              <a:rPr lang="ru-RU" dirty="0" smtClean="0"/>
              <a:t> </a:t>
            </a:r>
            <a:r>
              <a:rPr lang="ru-RU" dirty="0" err="1" smtClean="0"/>
              <a:t>шешім</a:t>
            </a:r>
            <a:r>
              <a:rPr lang="ru-RU" dirty="0" smtClean="0"/>
              <a:t> </a:t>
            </a:r>
            <a:r>
              <a:rPr lang="ru-RU" dirty="0" err="1"/>
              <a:t>ережелеріне</a:t>
            </a:r>
            <a:r>
              <a:rPr lang="ru-RU" dirty="0"/>
              <a:t> </a:t>
            </a:r>
            <a:r>
              <a:rPr lang="ru-RU" dirty="0" err="1"/>
              <a:t>сәйкес</a:t>
            </a:r>
            <a:r>
              <a:rPr lang="ru-RU" dirty="0"/>
              <a:t> </a:t>
            </a:r>
            <a:r>
              <a:rPr lang="ru-RU" dirty="0" err="1" smtClean="0"/>
              <a:t>анықталады</a:t>
            </a:r>
            <a:r>
              <a:rPr lang="ru-RU" dirty="0"/>
              <a:t>:</a:t>
            </a: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086" y="3092312"/>
            <a:ext cx="8873410" cy="7687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6305" y="3861048"/>
            <a:ext cx="4246972" cy="7177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69017" y="4615651"/>
            <a:ext cx="3661548" cy="13195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0054360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-35904" y="0"/>
            <a:ext cx="9179903" cy="492254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dirty="0" smtClean="0"/>
              <a:t>	</a:t>
            </a:r>
            <a:r>
              <a:rPr lang="ru-RU" dirty="0" err="1" smtClean="0"/>
              <a:t>Кеңжолақты</a:t>
            </a:r>
            <a:r>
              <a:rPr lang="ru-RU" dirty="0" smtClean="0"/>
              <a:t> </a:t>
            </a:r>
            <a:r>
              <a:rPr lang="ru-RU" dirty="0"/>
              <a:t>(радио) </a:t>
            </a:r>
            <a:r>
              <a:rPr lang="ru-RU" dirty="0" err="1"/>
              <a:t>сигналдардың</a:t>
            </a:r>
            <a:r>
              <a:rPr lang="ru-RU" dirty="0"/>
              <a:t> </a:t>
            </a:r>
            <a:r>
              <a:rPr lang="ru-RU" dirty="0" err="1"/>
              <a:t>жағдайын</a:t>
            </a:r>
            <a:r>
              <a:rPr lang="ru-RU" dirty="0"/>
              <a:t> </a:t>
            </a:r>
            <a:r>
              <a:rPr lang="ru-RU" dirty="0" err="1" smtClean="0"/>
              <a:t>қарастыру</a:t>
            </a:r>
            <a:r>
              <a:rPr lang="ru-RU" dirty="0" smtClean="0"/>
              <a:t> </a:t>
            </a:r>
            <a:r>
              <a:rPr lang="ru-RU" dirty="0" err="1"/>
              <a:t>үшін</a:t>
            </a:r>
            <a:r>
              <a:rPr lang="ru-RU" dirty="0"/>
              <a:t> </a:t>
            </a:r>
            <a:r>
              <a:rPr lang="ru-RU" dirty="0" err="1"/>
              <a:t>осындай</a:t>
            </a:r>
            <a:r>
              <a:rPr lang="ru-RU" dirty="0"/>
              <a:t> </a:t>
            </a:r>
            <a:r>
              <a:rPr lang="ru-RU" dirty="0" err="1"/>
              <a:t>сигналдың</a:t>
            </a:r>
            <a:r>
              <a:rPr lang="ru-RU" dirty="0"/>
              <a:t> </a:t>
            </a:r>
            <a:r>
              <a:rPr lang="ru-RU" dirty="0" err="1"/>
              <a:t>жалпы</a:t>
            </a:r>
            <a:r>
              <a:rPr lang="ru-RU" dirty="0"/>
              <a:t> </a:t>
            </a:r>
            <a:r>
              <a:rPr lang="ru-RU" dirty="0" err="1"/>
              <a:t>моделіне</a:t>
            </a:r>
            <a:r>
              <a:rPr lang="ru-RU" dirty="0"/>
              <a:t> </a:t>
            </a:r>
            <a:r>
              <a:rPr lang="ru-RU" dirty="0" err="1" smtClean="0"/>
              <a:t>жүгінейік</a:t>
            </a:r>
            <a:endParaRPr lang="ru-RU" dirty="0" smtClean="0"/>
          </a:p>
          <a:p>
            <a:pPr marL="0" indent="0" algn="just">
              <a:buNone/>
            </a:pPr>
            <a:endParaRPr lang="kk-KZ" dirty="0"/>
          </a:p>
          <a:p>
            <a:pPr marL="0" indent="0" algn="just">
              <a:buNone/>
            </a:pPr>
            <a:r>
              <a:rPr lang="ru-RU" dirty="0" err="1" smtClean="0"/>
              <a:t>мұнда</a:t>
            </a:r>
            <a:r>
              <a:rPr lang="ru-RU" dirty="0" smtClean="0"/>
              <a:t> </a:t>
            </a:r>
            <a:r>
              <a:rPr lang="en-US" dirty="0" smtClean="0"/>
              <a:t>S</a:t>
            </a:r>
            <a:r>
              <a:rPr lang="ru-RU" dirty="0"/>
              <a:t>(</a:t>
            </a:r>
            <a:r>
              <a:rPr lang="en-US" dirty="0" smtClean="0"/>
              <a:t>t</a:t>
            </a:r>
            <a:r>
              <a:rPr lang="ru-RU" dirty="0" smtClean="0"/>
              <a:t>) </a:t>
            </a:r>
            <a:r>
              <a:rPr lang="en-US" dirty="0" smtClean="0"/>
              <a:t>- </a:t>
            </a:r>
            <a:r>
              <a:rPr lang="ru-RU" dirty="0" err="1"/>
              <a:t>амплитудалық</a:t>
            </a:r>
            <a:r>
              <a:rPr lang="ru-RU" dirty="0"/>
              <a:t> модуляция </a:t>
            </a:r>
            <a:r>
              <a:rPr lang="ru-RU" dirty="0" err="1"/>
              <a:t>заңын</a:t>
            </a:r>
            <a:r>
              <a:rPr lang="ru-RU" dirty="0"/>
              <a:t> </a:t>
            </a:r>
            <a:r>
              <a:rPr lang="ru-RU" dirty="0" err="1"/>
              <a:t>көрсететін</a:t>
            </a:r>
            <a:r>
              <a:rPr lang="ru-RU" dirty="0"/>
              <a:t> </a:t>
            </a:r>
            <a:r>
              <a:rPr lang="ru-RU" dirty="0" err="1"/>
              <a:t>сигналдың</a:t>
            </a:r>
            <a:r>
              <a:rPr lang="ru-RU" dirty="0"/>
              <a:t> </a:t>
            </a:r>
            <a:r>
              <a:rPr lang="ru-RU" dirty="0" err="1"/>
              <a:t>нақты</a:t>
            </a:r>
            <a:r>
              <a:rPr lang="ru-RU" dirty="0"/>
              <a:t> </a:t>
            </a:r>
            <a:r>
              <a:rPr lang="ru-RU" dirty="0" err="1" smtClean="0"/>
              <a:t>ораушысы</a:t>
            </a:r>
            <a:r>
              <a:rPr lang="ru-RU" dirty="0" smtClean="0"/>
              <a:t>, </a:t>
            </a:r>
            <a:r>
              <a:rPr lang="el-GR" dirty="0" smtClean="0"/>
              <a:t>γ</a:t>
            </a:r>
            <a:r>
              <a:rPr lang="ru-RU" dirty="0" smtClean="0"/>
              <a:t>(</a:t>
            </a:r>
            <a:r>
              <a:rPr lang="en-US" dirty="0" smtClean="0"/>
              <a:t>t</a:t>
            </a:r>
            <a:r>
              <a:rPr lang="kk-KZ" dirty="0" smtClean="0"/>
              <a:t>)</a:t>
            </a:r>
            <a:r>
              <a:rPr lang="en-US" dirty="0" smtClean="0"/>
              <a:t> </a:t>
            </a:r>
            <a:r>
              <a:rPr lang="ru-RU" dirty="0" err="1"/>
              <a:t>фазалық</a:t>
            </a:r>
            <a:r>
              <a:rPr lang="ru-RU" dirty="0"/>
              <a:t> модуляция </a:t>
            </a:r>
            <a:r>
              <a:rPr lang="ru-RU" dirty="0" err="1"/>
              <a:t>заңын</a:t>
            </a:r>
            <a:r>
              <a:rPr lang="ru-RU" dirty="0"/>
              <a:t> </a:t>
            </a:r>
            <a:r>
              <a:rPr lang="ru-RU" dirty="0" err="1"/>
              <a:t>сипаттайды</a:t>
            </a:r>
            <a:r>
              <a:rPr lang="ru-RU" dirty="0"/>
              <a:t>, ал </a:t>
            </a:r>
            <a:r>
              <a:rPr lang="en-US" dirty="0" smtClean="0"/>
              <a:t>f</a:t>
            </a:r>
            <a:r>
              <a:rPr lang="ru-RU" baseline="-25000" dirty="0"/>
              <a:t>0</a:t>
            </a:r>
            <a:r>
              <a:rPr lang="en-US" dirty="0" smtClean="0"/>
              <a:t> </a:t>
            </a:r>
            <a:r>
              <a:rPr lang="en-US" dirty="0"/>
              <a:t>- </a:t>
            </a:r>
            <a:r>
              <a:rPr lang="ru-RU" dirty="0" err="1"/>
              <a:t>тасымалдаушы</a:t>
            </a:r>
            <a:r>
              <a:rPr lang="ru-RU" dirty="0"/>
              <a:t> </a:t>
            </a:r>
            <a:r>
              <a:rPr lang="ru-RU" dirty="0" err="1"/>
              <a:t>жиілігі</a:t>
            </a:r>
            <a:r>
              <a:rPr lang="ru-RU" dirty="0" smtClean="0"/>
              <a:t>. </a:t>
            </a:r>
            <a:r>
              <a:rPr lang="ru-RU" dirty="0" err="1" smtClean="0"/>
              <a:t>Мына</a:t>
            </a:r>
            <a:r>
              <a:rPr lang="ru-RU" dirty="0" smtClean="0"/>
              <a:t> </a:t>
            </a:r>
            <a:r>
              <a:rPr lang="ru-RU" dirty="0" err="1" smtClean="0"/>
              <a:t>түрге</a:t>
            </a:r>
            <a:r>
              <a:rPr lang="ru-RU" dirty="0" smtClean="0"/>
              <a:t> </a:t>
            </a:r>
            <a:r>
              <a:rPr lang="ru-RU" dirty="0" err="1" smtClean="0"/>
              <a:t>келтіруге</a:t>
            </a:r>
            <a:r>
              <a:rPr lang="ru-RU" dirty="0" smtClean="0"/>
              <a:t> </a:t>
            </a:r>
            <a:r>
              <a:rPr lang="ru-RU" dirty="0" err="1" smtClean="0"/>
              <a:t>болады</a:t>
            </a:r>
            <a:r>
              <a:rPr lang="ru-RU" dirty="0"/>
              <a:t>:</a:t>
            </a: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1556792"/>
            <a:ext cx="5079442" cy="7040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42930" y="4290471"/>
            <a:ext cx="5794003" cy="6320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6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5157192"/>
            <a:ext cx="2945389" cy="5505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7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299" y="5114044"/>
            <a:ext cx="3021264" cy="6368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5208806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8686800" cy="1143000"/>
          </a:xfrm>
        </p:spPr>
        <p:txBody>
          <a:bodyPr>
            <a:normAutofit fontScale="90000"/>
          </a:bodyPr>
          <a:lstStyle/>
          <a:p>
            <a:r>
              <a:rPr lang="ru-RU" dirty="0" err="1"/>
              <a:t>Бір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екі</a:t>
            </a:r>
            <a:r>
              <a:rPr lang="ru-RU" dirty="0"/>
              <a:t> </a:t>
            </a:r>
            <a:r>
              <a:rPr lang="ru-RU" dirty="0" err="1"/>
              <a:t>өлшемді</a:t>
            </a:r>
            <a:r>
              <a:rPr lang="ru-RU" dirty="0"/>
              <a:t> </a:t>
            </a:r>
            <a:r>
              <a:rPr lang="ru-RU" dirty="0" err="1"/>
              <a:t>шоқжұлдыздар</a:t>
            </a:r>
            <a:r>
              <a:rPr lang="ru-RU" dirty="0"/>
              <a:t>: 4-</a:t>
            </a:r>
            <a:r>
              <a:rPr lang="en-US" dirty="0"/>
              <a:t>ASK (a), 16-QAM (b) </a:t>
            </a:r>
            <a:r>
              <a:rPr lang="ru-RU" dirty="0" err="1"/>
              <a:t>және</a:t>
            </a:r>
            <a:r>
              <a:rPr lang="ru-RU" dirty="0"/>
              <a:t> 8-</a:t>
            </a:r>
            <a:r>
              <a:rPr lang="en-US" dirty="0"/>
              <a:t>PSK (c).</a:t>
            </a:r>
            <a:endParaRPr lang="ru-RU" dirty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484784"/>
            <a:ext cx="9144000" cy="41387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0" y="6464748"/>
            <a:ext cx="424827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(</a:t>
            </a:r>
            <a:r>
              <a:rPr lang="en-US" i="1" dirty="0"/>
              <a:t>quadrature amplitude modulation </a:t>
            </a:r>
            <a:r>
              <a:rPr lang="en-US" dirty="0"/>
              <a:t>(QAM)) 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07504" y="6104491"/>
            <a:ext cx="258641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(</a:t>
            </a:r>
            <a:r>
              <a:rPr lang="en-US" i="1" dirty="0"/>
              <a:t>phase shift keying </a:t>
            </a:r>
            <a:r>
              <a:rPr lang="en-US" dirty="0"/>
              <a:t>(PSK)) </a:t>
            </a:r>
            <a:endParaRPr lang="ru-RU" dirty="0"/>
          </a:p>
        </p:txBody>
      </p:sp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3830" y="5849010"/>
            <a:ext cx="2139446" cy="8802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4819384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 descr="https://siblec.ru/img/86/086.files/image080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80528" y="764704"/>
            <a:ext cx="9324528" cy="3125443"/>
          </a:xfrm>
          <a:prstGeom prst="rect">
            <a:avLst/>
          </a:prstGeom>
          <a:noFill/>
        </p:spPr>
      </p:pic>
      <p:sp>
        <p:nvSpPr>
          <p:cNvPr id="2" name="Прямоугольник 1"/>
          <p:cNvSpPr/>
          <p:nvPr/>
        </p:nvSpPr>
        <p:spPr>
          <a:xfrm>
            <a:off x="107504" y="116632"/>
            <a:ext cx="903649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dirty="0" smtClean="0"/>
              <a:t>C</a:t>
            </a:r>
            <a:r>
              <a:rPr lang="ru-RU" sz="2800" dirty="0" err="1" smtClean="0"/>
              <a:t>имплекст</a:t>
            </a:r>
            <a:r>
              <a:rPr lang="kk-KZ" sz="2800" dirty="0" smtClean="0"/>
              <a:t>і (қарапайым) сигналдар</a:t>
            </a:r>
            <a:endParaRPr lang="ru-RU" sz="2800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 err="1"/>
              <a:t>Ортогональды</a:t>
            </a:r>
            <a:r>
              <a:rPr lang="ru-RU" dirty="0"/>
              <a:t> </a:t>
            </a:r>
            <a:r>
              <a:rPr lang="ru-RU" dirty="0" err="1"/>
              <a:t>сигналдар</a:t>
            </a:r>
            <a:r>
              <a:rPr lang="ru-RU" dirty="0"/>
              <a:t> </a:t>
            </a:r>
            <a:r>
              <a:rPr lang="ru-RU" dirty="0" err="1"/>
              <a:t>жиынтығының</a:t>
            </a:r>
            <a:r>
              <a:rPr lang="ru-RU" dirty="0"/>
              <a:t> </a:t>
            </a:r>
            <a:r>
              <a:rPr lang="ru-RU" dirty="0" err="1"/>
              <a:t>мысалдары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340768"/>
            <a:ext cx="9144000" cy="4525963"/>
          </a:xfrm>
        </p:spPr>
        <p:txBody>
          <a:bodyPr/>
          <a:lstStyle/>
          <a:p>
            <a:r>
              <a:rPr lang="ru-RU" dirty="0" err="1"/>
              <a:t>Уақытты</a:t>
            </a:r>
            <a:r>
              <a:rPr lang="ru-RU" dirty="0"/>
              <a:t> </a:t>
            </a:r>
            <a:r>
              <a:rPr lang="ru-RU" dirty="0" smtClean="0"/>
              <a:t>ы</a:t>
            </a:r>
            <a:r>
              <a:rPr lang="kk-KZ" dirty="0" smtClean="0"/>
              <a:t>ғыстыру</a:t>
            </a:r>
            <a:r>
              <a:rPr lang="ru-RU" dirty="0" smtClean="0"/>
              <a:t> </a:t>
            </a:r>
            <a:r>
              <a:rPr lang="ru-RU" dirty="0" err="1"/>
              <a:t>арқылы</a:t>
            </a:r>
            <a:r>
              <a:rPr lang="ru-RU" dirty="0"/>
              <a:t> </a:t>
            </a:r>
            <a:r>
              <a:rPr lang="ru-RU" dirty="0" err="1"/>
              <a:t>кодтау</a:t>
            </a:r>
            <a:endParaRPr lang="ru-RU" dirty="0"/>
          </a:p>
        </p:txBody>
      </p:sp>
      <p:pic>
        <p:nvPicPr>
          <p:cNvPr id="1026" name="Picture 2" descr="https://siblec.ru/img/86/086.files/image116.gif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253"/>
          <a:stretch/>
        </p:blipFill>
        <p:spPr bwMode="auto">
          <a:xfrm>
            <a:off x="323527" y="2060848"/>
            <a:ext cx="5192885" cy="46085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s://siblec.ru/img/86/086.files/image115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58769" y="3573016"/>
            <a:ext cx="3173399" cy="1152128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1667430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r>
              <a:rPr lang="ru-RU" dirty="0" err="1"/>
              <a:t>Жиіліктік</a:t>
            </a:r>
            <a:r>
              <a:rPr lang="ru-RU" dirty="0"/>
              <a:t> </a:t>
            </a:r>
            <a:r>
              <a:rPr lang="ru-RU" dirty="0" err="1"/>
              <a:t>ығысу</a:t>
            </a:r>
            <a:r>
              <a:rPr lang="ru-RU" dirty="0"/>
              <a:t> </a:t>
            </a:r>
            <a:r>
              <a:rPr lang="ru-RU" dirty="0" err="1"/>
              <a:t>арқылы</a:t>
            </a:r>
            <a:r>
              <a:rPr lang="ru-RU" dirty="0"/>
              <a:t> </a:t>
            </a:r>
            <a:r>
              <a:rPr lang="ru-RU" dirty="0" err="1"/>
              <a:t>кодтау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052736"/>
            <a:ext cx="9144000" cy="4525963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dirty="0" err="1"/>
              <a:t>Уақыт</a:t>
            </a:r>
            <a:r>
              <a:rPr lang="ru-RU" dirty="0"/>
              <a:t> пен </a:t>
            </a:r>
            <a:r>
              <a:rPr lang="ru-RU" dirty="0" err="1"/>
              <a:t>жиіліктің</a:t>
            </a:r>
            <a:r>
              <a:rPr lang="ru-RU" dirty="0"/>
              <a:t> </a:t>
            </a:r>
            <a:r>
              <a:rPr lang="ru-RU" dirty="0" err="1"/>
              <a:t>қосарлануы</a:t>
            </a:r>
            <a:r>
              <a:rPr lang="ru-RU" dirty="0"/>
              <a:t> </a:t>
            </a:r>
            <a:r>
              <a:rPr lang="ru-RU" dirty="0" err="1"/>
              <a:t>немесе</a:t>
            </a:r>
            <a:r>
              <a:rPr lang="ru-RU" dirty="0"/>
              <a:t> </a:t>
            </a:r>
            <a:r>
              <a:rPr lang="ru-RU" b="1" dirty="0"/>
              <a:t>Парсеваль </a:t>
            </a:r>
            <a:r>
              <a:rPr lang="ru-RU" b="1" dirty="0" err="1"/>
              <a:t>теоремасы</a:t>
            </a:r>
            <a:r>
              <a:rPr lang="ru-RU" b="1" dirty="0"/>
              <a:t> </a:t>
            </a:r>
            <a:r>
              <a:rPr lang="ru-RU" dirty="0" err="1"/>
              <a:t>негізінде</a:t>
            </a:r>
            <a:r>
              <a:rPr lang="ru-RU" dirty="0"/>
              <a:t> </a:t>
            </a:r>
            <a:r>
              <a:rPr lang="en-US" dirty="0" smtClean="0"/>
              <a:t>u(t</a:t>
            </a:r>
            <a:r>
              <a:rPr lang="en-US" dirty="0"/>
              <a:t>), </a:t>
            </a:r>
            <a:r>
              <a:rPr lang="en-US" dirty="0" smtClean="0"/>
              <a:t>v</a:t>
            </a:r>
            <a:r>
              <a:rPr lang="ru-RU" dirty="0" smtClean="0"/>
              <a:t>(</a:t>
            </a:r>
            <a:r>
              <a:rPr lang="en-US" dirty="0" smtClean="0"/>
              <a:t>t</a:t>
            </a:r>
            <a:r>
              <a:rPr lang="ru-RU" dirty="0" smtClean="0"/>
              <a:t>) </a:t>
            </a:r>
            <a:r>
              <a:rPr lang="ru-RU" dirty="0" err="1"/>
              <a:t>сигналдарының</a:t>
            </a:r>
            <a:r>
              <a:rPr lang="ru-RU" dirty="0"/>
              <a:t> </a:t>
            </a:r>
            <a:r>
              <a:rPr lang="ru-RU" dirty="0" err="1"/>
              <a:t>скалярлық</a:t>
            </a:r>
            <a:r>
              <a:rPr lang="ru-RU" dirty="0"/>
              <a:t> </a:t>
            </a:r>
            <a:r>
              <a:rPr lang="ru-RU" dirty="0" err="1"/>
              <a:t>туындылары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олардың</a:t>
            </a:r>
            <a:r>
              <a:rPr lang="ru-RU" dirty="0"/>
              <a:t> </a:t>
            </a:r>
            <a:r>
              <a:rPr lang="en-US" dirty="0" smtClean="0"/>
              <a:t>u</a:t>
            </a:r>
            <a:r>
              <a:rPr lang="ru-RU" dirty="0" smtClean="0"/>
              <a:t>(</a:t>
            </a:r>
            <a:r>
              <a:rPr lang="en-US" dirty="0" smtClean="0"/>
              <a:t>f</a:t>
            </a:r>
            <a:r>
              <a:rPr lang="ru-RU" dirty="0" smtClean="0"/>
              <a:t>), </a:t>
            </a:r>
            <a:r>
              <a:rPr lang="en-US" dirty="0" smtClean="0"/>
              <a:t>v</a:t>
            </a:r>
            <a:r>
              <a:rPr lang="ru-RU" dirty="0" smtClean="0"/>
              <a:t>(</a:t>
            </a:r>
            <a:r>
              <a:rPr lang="en-US" dirty="0" smtClean="0"/>
              <a:t>f</a:t>
            </a:r>
            <a:r>
              <a:rPr lang="ru-RU" dirty="0" smtClean="0"/>
              <a:t>) </a:t>
            </a:r>
            <a:r>
              <a:rPr lang="ru-RU" dirty="0" err="1"/>
              <a:t>спектрлері</a:t>
            </a:r>
            <a:r>
              <a:rPr lang="ru-RU" dirty="0"/>
              <a:t> </a:t>
            </a:r>
            <a:r>
              <a:rPr lang="ru-RU" dirty="0" err="1"/>
              <a:t>сәйкес</a:t>
            </a:r>
            <a:r>
              <a:rPr lang="ru-RU" dirty="0"/>
              <a:t> </a:t>
            </a:r>
            <a:r>
              <a:rPr lang="ru-RU" dirty="0" err="1"/>
              <a:t>келеді</a:t>
            </a:r>
            <a:r>
              <a:rPr lang="ru-RU" dirty="0" smtClean="0"/>
              <a:t>:</a:t>
            </a:r>
            <a:endParaRPr lang="en-US" dirty="0" smtClean="0"/>
          </a:p>
          <a:p>
            <a:pPr algn="just"/>
            <a:endParaRPr lang="en-US" dirty="0"/>
          </a:p>
          <a:p>
            <a:pPr algn="just"/>
            <a:endParaRPr lang="en-US" dirty="0" smtClean="0"/>
          </a:p>
          <a:p>
            <a:pPr algn="just"/>
            <a:endParaRPr lang="en-US" dirty="0"/>
          </a:p>
          <a:p>
            <a:pPr algn="just"/>
            <a:r>
              <a:rPr lang="ru-RU" dirty="0" err="1"/>
              <a:t>бұл</a:t>
            </a:r>
            <a:r>
              <a:rPr lang="ru-RU" dirty="0"/>
              <a:t> </a:t>
            </a:r>
            <a:r>
              <a:rPr lang="ru-RU" dirty="0" err="1"/>
              <a:t>жаңа</a:t>
            </a:r>
            <a:r>
              <a:rPr lang="ru-RU" dirty="0"/>
              <a:t> </a:t>
            </a:r>
            <a:r>
              <a:rPr lang="ru-RU" dirty="0" err="1"/>
              <a:t>талқыланған</a:t>
            </a:r>
            <a:r>
              <a:rPr lang="ru-RU" dirty="0"/>
              <a:t> </a:t>
            </a:r>
            <a:r>
              <a:rPr lang="ru-RU" dirty="0" err="1"/>
              <a:t>тізбекті</a:t>
            </a:r>
            <a:r>
              <a:rPr lang="ru-RU" dirty="0"/>
              <a:t> </a:t>
            </a:r>
            <a:r>
              <a:rPr lang="ru-RU" dirty="0" err="1"/>
              <a:t>жиілік</a:t>
            </a:r>
            <a:r>
              <a:rPr lang="ru-RU" dirty="0"/>
              <a:t> </a:t>
            </a:r>
            <a:r>
              <a:rPr lang="ru-RU" dirty="0" err="1"/>
              <a:t>аймағына</a:t>
            </a:r>
            <a:r>
              <a:rPr lang="ru-RU" dirty="0"/>
              <a:t> </a:t>
            </a:r>
            <a:r>
              <a:rPr lang="ru-RU" dirty="0" err="1"/>
              <a:t>механикалық</a:t>
            </a:r>
            <a:r>
              <a:rPr lang="ru-RU" dirty="0"/>
              <a:t> </a:t>
            </a:r>
            <a:r>
              <a:rPr lang="ru-RU" dirty="0" err="1"/>
              <a:t>түрде</a:t>
            </a:r>
            <a:r>
              <a:rPr lang="ru-RU" dirty="0"/>
              <a:t> </a:t>
            </a:r>
            <a:r>
              <a:rPr lang="ru-RU" dirty="0" err="1"/>
              <a:t>беруге</a:t>
            </a:r>
            <a:r>
              <a:rPr lang="ru-RU" dirty="0"/>
              <a:t> </a:t>
            </a:r>
            <a:r>
              <a:rPr lang="ru-RU" dirty="0" err="1"/>
              <a:t>мүмкіндік</a:t>
            </a:r>
            <a:r>
              <a:rPr lang="ru-RU" dirty="0"/>
              <a:t> </a:t>
            </a:r>
            <a:r>
              <a:rPr lang="ru-RU" dirty="0" err="1"/>
              <a:t>береді</a:t>
            </a:r>
            <a:endParaRPr lang="ru-RU" dirty="0"/>
          </a:p>
        </p:txBody>
      </p:sp>
      <p:pic>
        <p:nvPicPr>
          <p:cNvPr id="2050" name="Picture 2" descr="https://siblec.ru/img/86/086.files/image122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3140968"/>
            <a:ext cx="7985033" cy="1368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6549146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s://siblec.ru/img/86/086.files/image123.gif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307"/>
          <a:stretch/>
        </p:blipFill>
        <p:spPr bwMode="auto">
          <a:xfrm>
            <a:off x="1577314" y="279309"/>
            <a:ext cx="5947014" cy="50939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6003130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 err="1"/>
              <a:t>Кең</a:t>
            </a:r>
            <a:r>
              <a:rPr lang="ru-RU" dirty="0"/>
              <a:t> </a:t>
            </a:r>
            <a:r>
              <a:rPr lang="ru-RU" dirty="0" err="1"/>
              <a:t>жолақты</a:t>
            </a:r>
            <a:r>
              <a:rPr lang="ru-RU" dirty="0"/>
              <a:t> </a:t>
            </a:r>
            <a:r>
              <a:rPr lang="ru-RU" dirty="0" err="1"/>
              <a:t>сигналдармен</a:t>
            </a:r>
            <a:r>
              <a:rPr lang="ru-RU" dirty="0"/>
              <a:t> </a:t>
            </a:r>
            <a:r>
              <a:rPr lang="ru-RU" dirty="0" err="1"/>
              <a:t>ортогональды</a:t>
            </a:r>
            <a:r>
              <a:rPr lang="ru-RU" dirty="0"/>
              <a:t> </a:t>
            </a:r>
            <a:r>
              <a:rPr lang="ru-RU" dirty="0" err="1"/>
              <a:t>кодтау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600200"/>
            <a:ext cx="8686800" cy="4525963"/>
          </a:xfrm>
        </p:spPr>
        <p:txBody>
          <a:bodyPr/>
          <a:lstStyle/>
          <a:p>
            <a:pPr algn="just"/>
            <a:r>
              <a:rPr lang="ru-RU" dirty="0" err="1"/>
              <a:t>Ортогональды</a:t>
            </a:r>
            <a:r>
              <a:rPr lang="ru-RU" dirty="0"/>
              <a:t> </a:t>
            </a:r>
            <a:r>
              <a:rPr lang="ru-RU" dirty="0" err="1"/>
              <a:t>берудің</a:t>
            </a:r>
            <a:r>
              <a:rPr lang="ru-RU" dirty="0"/>
              <a:t> </a:t>
            </a:r>
            <a:r>
              <a:rPr lang="ru-RU" dirty="0" err="1"/>
              <a:t>бұрын</a:t>
            </a:r>
            <a:r>
              <a:rPr lang="ru-RU" dirty="0"/>
              <a:t> </a:t>
            </a:r>
            <a:r>
              <a:rPr lang="ru-RU" dirty="0" err="1"/>
              <a:t>қарастырылған</a:t>
            </a:r>
            <a:r>
              <a:rPr lang="ru-RU" dirty="0"/>
              <a:t> </a:t>
            </a:r>
            <a:r>
              <a:rPr lang="ru-RU" dirty="0" err="1"/>
              <a:t>екі</a:t>
            </a:r>
            <a:r>
              <a:rPr lang="ru-RU" dirty="0"/>
              <a:t> </a:t>
            </a:r>
            <a:r>
              <a:rPr lang="ru-RU" dirty="0" err="1"/>
              <a:t>әдісі</a:t>
            </a:r>
            <a:r>
              <a:rPr lang="ru-RU" dirty="0"/>
              <a:t> </a:t>
            </a:r>
            <a:r>
              <a:rPr lang="ru-RU" dirty="0" err="1"/>
              <a:t>жалпы</a:t>
            </a:r>
            <a:r>
              <a:rPr lang="ru-RU" dirty="0"/>
              <a:t> </a:t>
            </a:r>
            <a:r>
              <a:rPr lang="ru-RU" dirty="0" err="1"/>
              <a:t>жиілік-уақыт</a:t>
            </a:r>
            <a:r>
              <a:rPr lang="ru-RU" dirty="0"/>
              <a:t> </a:t>
            </a:r>
            <a:r>
              <a:rPr lang="ru-RU" dirty="0" err="1"/>
              <a:t>ресурсын</a:t>
            </a:r>
            <a:r>
              <a:rPr lang="ru-RU" dirty="0"/>
              <a:t> </a:t>
            </a:r>
            <a:r>
              <a:rPr lang="ru-RU" dirty="0" err="1"/>
              <a:t>бөлуге</a:t>
            </a:r>
            <a:r>
              <a:rPr lang="ru-RU" dirty="0"/>
              <a:t> </a:t>
            </a:r>
            <a:r>
              <a:rPr lang="ru-RU" dirty="0" err="1"/>
              <a:t>тән</a:t>
            </a:r>
            <a:r>
              <a:rPr lang="ru-RU" dirty="0"/>
              <a:t>. </a:t>
            </a:r>
            <a:r>
              <a:rPr lang="ru-RU" dirty="0" err="1"/>
              <a:t>Біріншісі</a:t>
            </a:r>
            <a:r>
              <a:rPr lang="ru-RU" dirty="0"/>
              <a:t> </a:t>
            </a:r>
            <a:r>
              <a:rPr lang="ru-RU" dirty="0" err="1"/>
              <a:t>әр</a:t>
            </a:r>
            <a:r>
              <a:rPr lang="ru-RU" dirty="0"/>
              <a:t> </a:t>
            </a:r>
            <a:r>
              <a:rPr lang="ru-RU" dirty="0" err="1"/>
              <a:t>сигналға</a:t>
            </a:r>
            <a:r>
              <a:rPr lang="ru-RU" dirty="0"/>
              <a:t> </a:t>
            </a:r>
            <a:r>
              <a:rPr lang="ru-RU" dirty="0" err="1"/>
              <a:t>жалпы</a:t>
            </a:r>
            <a:r>
              <a:rPr lang="ru-RU" dirty="0"/>
              <a:t> </a:t>
            </a:r>
            <a:r>
              <a:rPr lang="ru-RU" dirty="0" err="1"/>
              <a:t>уақыт</a:t>
            </a:r>
            <a:r>
              <a:rPr lang="ru-RU" dirty="0"/>
              <a:t> </a:t>
            </a:r>
            <a:r>
              <a:rPr lang="ru-RU" dirty="0" err="1"/>
              <a:t>кеңістігінің</a:t>
            </a:r>
            <a:r>
              <a:rPr lang="ru-RU" dirty="0"/>
              <a:t> </a:t>
            </a:r>
            <a:r>
              <a:rPr lang="ru-RU" dirty="0" err="1"/>
              <a:t>бір</a:t>
            </a:r>
            <a:r>
              <a:rPr lang="ru-RU" dirty="0"/>
              <a:t> </a:t>
            </a:r>
            <a:r>
              <a:rPr lang="ru-RU" dirty="0" err="1"/>
              <a:t>бөлігін</a:t>
            </a:r>
            <a:r>
              <a:rPr lang="ru-RU" dirty="0"/>
              <a:t> </a:t>
            </a:r>
            <a:r>
              <a:rPr lang="ru-RU" dirty="0" err="1"/>
              <a:t>бөлуді</a:t>
            </a:r>
            <a:r>
              <a:rPr lang="ru-RU" dirty="0"/>
              <a:t> </a:t>
            </a:r>
            <a:r>
              <a:rPr lang="ru-RU" dirty="0" err="1"/>
              <a:t>қамтиды</a:t>
            </a:r>
            <a:r>
              <a:rPr lang="ru-RU" dirty="0"/>
              <a:t>, ал </a:t>
            </a:r>
            <a:r>
              <a:rPr lang="ru-RU" dirty="0" err="1"/>
              <a:t>жиілік</a:t>
            </a:r>
            <a:r>
              <a:rPr lang="ru-RU" dirty="0"/>
              <a:t> </a:t>
            </a:r>
            <a:r>
              <a:rPr lang="ru-RU" dirty="0" err="1"/>
              <a:t>аймағы</a:t>
            </a:r>
            <a:r>
              <a:rPr lang="ru-RU" dirty="0"/>
              <a:t> </a:t>
            </a:r>
            <a:r>
              <a:rPr lang="ru-RU" dirty="0" err="1"/>
              <a:t>барлық</a:t>
            </a:r>
            <a:r>
              <a:rPr lang="ru-RU" dirty="0"/>
              <a:t> </a:t>
            </a:r>
            <a:r>
              <a:rPr lang="ru-RU" dirty="0" err="1"/>
              <a:t>сигналдармен</a:t>
            </a:r>
            <a:r>
              <a:rPr lang="ru-RU" dirty="0"/>
              <a:t> </a:t>
            </a:r>
            <a:r>
              <a:rPr lang="ru-RU" dirty="0" err="1"/>
              <a:t>бөліседі</a:t>
            </a:r>
            <a:r>
              <a:rPr lang="ru-RU" dirty="0"/>
              <a:t>.</a:t>
            </a:r>
          </a:p>
        </p:txBody>
      </p:sp>
      <p:pic>
        <p:nvPicPr>
          <p:cNvPr id="4098" name="Picture 2" descr="https://siblec.ru/img/86/086.files/image128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4149078"/>
            <a:ext cx="5782408" cy="26928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526969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siblec.ru/img/86/086.files/image004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836712"/>
            <a:ext cx="7791863" cy="6048672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3563888" y="2184791"/>
            <a:ext cx="2999411" cy="461665"/>
          </a:xfrm>
          <a:prstGeom prst="rect">
            <a:avLst/>
          </a:prstGeom>
          <a:solidFill>
            <a:schemeClr val="bg1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Р</a:t>
            </a:r>
            <a:r>
              <a:rPr lang="kk-KZ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ұқсат</a:t>
            </a:r>
            <a:r>
              <a:rPr lang="en-US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kk-KZ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етілген аймақ</a:t>
            </a:r>
            <a:endParaRPr lang="ru-RU" sz="2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835696" y="1300698"/>
            <a:ext cx="2815811" cy="400110"/>
          </a:xfrm>
          <a:prstGeom prst="rect">
            <a:avLst/>
          </a:prstGeom>
          <a:solidFill>
            <a:schemeClr val="bg1"/>
          </a:solidFill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0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Р</a:t>
            </a:r>
            <a:r>
              <a:rPr lang="kk-KZ" sz="20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ұқсат</a:t>
            </a:r>
            <a:r>
              <a:rPr lang="en-US" sz="20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kk-KZ" sz="20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етілмеген аймақ</a:t>
            </a:r>
            <a:endParaRPr lang="ru-RU" sz="20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30830" y="116632"/>
            <a:ext cx="911316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err="1"/>
              <a:t>мұндағы</a:t>
            </a:r>
            <a:r>
              <a:rPr lang="ru-RU" sz="2400" dirty="0"/>
              <a:t> </a:t>
            </a:r>
            <a:r>
              <a:rPr lang="en-US" sz="2400" dirty="0" err="1" smtClean="0"/>
              <a:t>E</a:t>
            </a:r>
            <a:r>
              <a:rPr lang="en-US" sz="2400" baseline="-25000" dirty="0" err="1" smtClean="0"/>
              <a:t>b</a:t>
            </a:r>
            <a:r>
              <a:rPr lang="en-US" sz="2400" dirty="0" smtClean="0"/>
              <a:t>-</a:t>
            </a:r>
            <a:r>
              <a:rPr lang="ru-RU" sz="2400" dirty="0" err="1"/>
              <a:t>бір</a:t>
            </a:r>
            <a:r>
              <a:rPr lang="ru-RU" sz="2400" dirty="0"/>
              <a:t> бит </a:t>
            </a:r>
            <a:r>
              <a:rPr lang="ru-RU" sz="2400" dirty="0" err="1"/>
              <a:t>ақпаратына</a:t>
            </a:r>
            <a:r>
              <a:rPr lang="ru-RU" sz="2400" dirty="0"/>
              <a:t> </a:t>
            </a:r>
            <a:r>
              <a:rPr lang="ru-RU" sz="2400" dirty="0" err="1"/>
              <a:t>келетін</a:t>
            </a:r>
            <a:r>
              <a:rPr lang="ru-RU" sz="2400" dirty="0"/>
              <a:t> сигнал </a:t>
            </a:r>
            <a:r>
              <a:rPr lang="ru-RU" sz="2400" dirty="0" err="1"/>
              <a:t>энергиясы</a:t>
            </a:r>
            <a:r>
              <a:rPr lang="ru-RU" sz="2400" dirty="0"/>
              <a:t>, </a:t>
            </a:r>
            <a:r>
              <a:rPr lang="en-US" sz="2400" dirty="0" smtClean="0"/>
              <a:t>N</a:t>
            </a:r>
            <a:r>
              <a:rPr lang="ru-RU" sz="2400" baseline="-25000" dirty="0"/>
              <a:t>0</a:t>
            </a:r>
            <a:r>
              <a:rPr lang="en-US" sz="2400" dirty="0" smtClean="0"/>
              <a:t>-</a:t>
            </a:r>
            <a:r>
              <a:rPr lang="ru-RU" sz="2400" dirty="0"/>
              <a:t>Гаусс </a:t>
            </a:r>
            <a:r>
              <a:rPr lang="ru-RU" sz="2400" dirty="0" err="1" smtClean="0"/>
              <a:t>шуылының</a:t>
            </a:r>
            <a:r>
              <a:rPr lang="ru-RU" sz="2400" dirty="0" smtClean="0"/>
              <a:t> </a:t>
            </a:r>
            <a:r>
              <a:rPr lang="ru-RU" sz="2400" dirty="0" err="1"/>
              <a:t>біржақты</a:t>
            </a:r>
            <a:r>
              <a:rPr lang="ru-RU" sz="2400" dirty="0"/>
              <a:t> </a:t>
            </a:r>
            <a:r>
              <a:rPr lang="ru-RU" sz="2400" dirty="0" err="1"/>
              <a:t>спектрлік</a:t>
            </a:r>
            <a:r>
              <a:rPr lang="ru-RU" sz="2400" dirty="0"/>
              <a:t> </a:t>
            </a:r>
            <a:r>
              <a:rPr lang="ru-RU" sz="2400" dirty="0" err="1"/>
              <a:t>қуат</a:t>
            </a:r>
            <a:r>
              <a:rPr lang="ru-RU" sz="2400" dirty="0"/>
              <a:t> </a:t>
            </a:r>
            <a:r>
              <a:rPr lang="ru-RU" sz="2400" dirty="0" err="1"/>
              <a:t>тығыздығы</a:t>
            </a:r>
            <a:r>
              <a:rPr lang="ru-RU" sz="2400" dirty="0"/>
              <a:t>.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-33469"/>
            <a:ext cx="9144000" cy="4525963"/>
          </a:xfrm>
        </p:spPr>
        <p:txBody>
          <a:bodyPr/>
          <a:lstStyle/>
          <a:p>
            <a:pPr marL="0" indent="0" algn="just">
              <a:buNone/>
            </a:pPr>
            <a:r>
              <a:rPr lang="ru-RU" dirty="0" err="1"/>
              <a:t>Кодтаудың</a:t>
            </a:r>
            <a:r>
              <a:rPr lang="ru-RU" dirty="0"/>
              <a:t> осы </a:t>
            </a:r>
            <a:r>
              <a:rPr lang="ru-RU" dirty="0" err="1"/>
              <a:t>қарапайым</a:t>
            </a:r>
            <a:r>
              <a:rPr lang="ru-RU" dirty="0"/>
              <a:t> </a:t>
            </a:r>
            <a:r>
              <a:rPr lang="ru-RU" dirty="0" err="1"/>
              <a:t>әдістеріне</a:t>
            </a:r>
            <a:r>
              <a:rPr lang="ru-RU" dirty="0"/>
              <a:t> </a:t>
            </a:r>
            <a:r>
              <a:rPr lang="ru-RU" dirty="0" err="1"/>
              <a:t>балама</a:t>
            </a:r>
            <a:r>
              <a:rPr lang="ru-RU" dirty="0"/>
              <a:t> </a:t>
            </a:r>
            <a:r>
              <a:rPr lang="ru-RU" dirty="0" err="1"/>
              <a:t>кез</a:t>
            </a:r>
            <a:r>
              <a:rPr lang="ru-RU" dirty="0"/>
              <a:t>–</a:t>
            </a:r>
            <a:r>
              <a:rPr lang="ru-RU" dirty="0" err="1"/>
              <a:t>келген</a:t>
            </a:r>
            <a:r>
              <a:rPr lang="ru-RU" dirty="0"/>
              <a:t> сигнал </a:t>
            </a:r>
            <a:r>
              <a:rPr lang="ru-RU" dirty="0" err="1"/>
              <a:t>барлық</a:t>
            </a:r>
            <a:r>
              <a:rPr lang="ru-RU" dirty="0"/>
              <a:t> </a:t>
            </a:r>
            <a:r>
              <a:rPr lang="ru-RU" dirty="0" err="1"/>
              <a:t>қол</a:t>
            </a:r>
            <a:r>
              <a:rPr lang="ru-RU" dirty="0"/>
              <a:t> </a:t>
            </a:r>
            <a:r>
              <a:rPr lang="ru-RU" dirty="0" err="1"/>
              <a:t>жетімді</a:t>
            </a:r>
            <a:r>
              <a:rPr lang="ru-RU" dirty="0"/>
              <a:t> </a:t>
            </a:r>
            <a:r>
              <a:rPr lang="ru-RU" dirty="0" err="1"/>
              <a:t>жиілік-уақыт</a:t>
            </a:r>
            <a:r>
              <a:rPr lang="ru-RU" dirty="0"/>
              <a:t> </a:t>
            </a:r>
            <a:r>
              <a:rPr lang="ru-RU" dirty="0" err="1"/>
              <a:t>кеңістігін</a:t>
            </a:r>
            <a:r>
              <a:rPr lang="ru-RU" dirty="0"/>
              <a:t> </a:t>
            </a:r>
            <a:r>
              <a:rPr lang="ru-RU" dirty="0" err="1"/>
              <a:t>алатын</a:t>
            </a:r>
            <a:r>
              <a:rPr lang="ru-RU" dirty="0"/>
              <a:t> </a:t>
            </a:r>
            <a:r>
              <a:rPr lang="ru-RU" dirty="0" err="1"/>
              <a:t>әдіс</a:t>
            </a:r>
            <a:r>
              <a:rPr lang="ru-RU" dirty="0"/>
              <a:t> бола </a:t>
            </a:r>
            <a:r>
              <a:rPr lang="ru-RU" dirty="0" err="1" smtClean="0"/>
              <a:t>алады</a:t>
            </a:r>
            <a:r>
              <a:rPr lang="en-US" dirty="0"/>
              <a:t>,</a:t>
            </a:r>
            <a:r>
              <a:rPr lang="ru-RU" dirty="0" smtClean="0"/>
              <a:t> </a:t>
            </a:r>
            <a:r>
              <a:rPr lang="ru-RU" dirty="0" err="1"/>
              <a:t>нәтижесінде</a:t>
            </a:r>
            <a:r>
              <a:rPr lang="ru-RU" dirty="0"/>
              <a:t> </a:t>
            </a:r>
            <a:r>
              <a:rPr lang="ru-RU" dirty="0" err="1"/>
              <a:t>барлық</a:t>
            </a:r>
            <a:r>
              <a:rPr lang="ru-RU" dirty="0"/>
              <a:t> </a:t>
            </a:r>
            <a:r>
              <a:rPr lang="ru-RU" dirty="0" err="1"/>
              <a:t>сигналдар</a:t>
            </a:r>
            <a:r>
              <a:rPr lang="ru-RU" dirty="0"/>
              <a:t> </a:t>
            </a:r>
            <a:r>
              <a:rPr lang="ru-RU" dirty="0" err="1"/>
              <a:t>кең</a:t>
            </a:r>
            <a:r>
              <a:rPr lang="ru-RU" dirty="0"/>
              <a:t> </a:t>
            </a:r>
            <a:r>
              <a:rPr lang="ru-RU" dirty="0" err="1"/>
              <a:t>жолақты</a:t>
            </a:r>
            <a:r>
              <a:rPr lang="ru-RU" dirty="0"/>
              <a:t> </a:t>
            </a:r>
            <a:r>
              <a:rPr lang="ru-RU" dirty="0" err="1"/>
              <a:t>болады</a:t>
            </a:r>
            <a:r>
              <a:rPr lang="ru-RU" dirty="0"/>
              <a:t>, </a:t>
            </a:r>
            <a:r>
              <a:rPr lang="ru-RU" dirty="0" err="1"/>
              <a:t>өйткені</a:t>
            </a:r>
            <a:endParaRPr lang="ru-RU" dirty="0"/>
          </a:p>
        </p:txBody>
      </p:sp>
      <p:pic>
        <p:nvPicPr>
          <p:cNvPr id="5122" name="Picture 2" descr="https://siblec.ru/img/86/086.files/image131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2132856"/>
            <a:ext cx="4050450" cy="720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4" name="Picture 4" descr="https://siblec.ru/img/86/086.files/image132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2996952"/>
            <a:ext cx="5472608" cy="39737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3649330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6768752"/>
          </a:xfrm>
        </p:spPr>
        <p:txBody>
          <a:bodyPr>
            <a:normAutofit/>
          </a:bodyPr>
          <a:lstStyle/>
          <a:p>
            <a:r>
              <a:rPr lang="ru-RU" dirty="0"/>
              <a:t>Осы </a:t>
            </a:r>
            <a:r>
              <a:rPr lang="ru-RU" dirty="0" err="1"/>
              <a:t>типтегі</a:t>
            </a:r>
            <a:r>
              <a:rPr lang="ru-RU" dirty="0"/>
              <a:t> </a:t>
            </a:r>
            <a:r>
              <a:rPr lang="ru-RU" dirty="0" err="1"/>
              <a:t>ортогональды</a:t>
            </a:r>
            <a:r>
              <a:rPr lang="ru-RU" dirty="0"/>
              <a:t> </a:t>
            </a:r>
            <a:r>
              <a:rPr lang="ru-RU" dirty="0" err="1"/>
              <a:t>сигналдар</a:t>
            </a:r>
            <a:r>
              <a:rPr lang="ru-RU" dirty="0"/>
              <a:t> </a:t>
            </a:r>
            <a:r>
              <a:rPr lang="ru-RU" dirty="0" err="1"/>
              <a:t>уақытша</a:t>
            </a:r>
            <a:r>
              <a:rPr lang="ru-RU" dirty="0"/>
              <a:t> </a:t>
            </a:r>
            <a:r>
              <a:rPr lang="ru-RU" dirty="0" err="1"/>
              <a:t>немесе</a:t>
            </a:r>
            <a:r>
              <a:rPr lang="ru-RU" dirty="0"/>
              <a:t> </a:t>
            </a:r>
            <a:r>
              <a:rPr lang="ru-RU" dirty="0" err="1"/>
              <a:t>жиіліктік</a:t>
            </a:r>
            <a:r>
              <a:rPr lang="ru-RU" dirty="0"/>
              <a:t> </a:t>
            </a:r>
            <a:r>
              <a:rPr lang="ru-RU" dirty="0" err="1"/>
              <a:t>кодтаумен</a:t>
            </a:r>
            <a:r>
              <a:rPr lang="ru-RU" dirty="0"/>
              <a:t> </a:t>
            </a:r>
            <a:r>
              <a:rPr lang="ru-RU" dirty="0" err="1"/>
              <a:t>қамтамасыз</a:t>
            </a:r>
            <a:r>
              <a:rPr lang="ru-RU" dirty="0"/>
              <a:t> </a:t>
            </a:r>
            <a:r>
              <a:rPr lang="ru-RU" dirty="0" err="1"/>
              <a:t>етілетін</a:t>
            </a:r>
            <a:r>
              <a:rPr lang="ru-RU" dirty="0"/>
              <a:t> </a:t>
            </a:r>
            <a:r>
              <a:rPr lang="ru-RU" dirty="0" err="1"/>
              <a:t>сигналдарға</a:t>
            </a:r>
            <a:r>
              <a:rPr lang="ru-RU" dirty="0"/>
              <a:t> </a:t>
            </a:r>
            <a:r>
              <a:rPr lang="ru-RU" dirty="0" err="1"/>
              <a:t>тән</a:t>
            </a:r>
            <a:r>
              <a:rPr lang="ru-RU" dirty="0"/>
              <a:t> </a:t>
            </a:r>
            <a:r>
              <a:rPr lang="ru-RU" dirty="0" err="1"/>
              <a:t>кемшіліктерден</a:t>
            </a:r>
            <a:r>
              <a:rPr lang="ru-RU" dirty="0"/>
              <a:t> </a:t>
            </a:r>
            <a:r>
              <a:rPr lang="ru-RU" dirty="0" err="1"/>
              <a:t>айырылады</a:t>
            </a:r>
            <a:r>
              <a:rPr lang="ru-RU" dirty="0"/>
              <a:t>. </a:t>
            </a:r>
            <a:r>
              <a:rPr lang="ru-RU" dirty="0" err="1"/>
              <a:t>Олар</a:t>
            </a:r>
            <a:r>
              <a:rPr lang="ru-RU" dirty="0"/>
              <a:t> </a:t>
            </a:r>
            <a:r>
              <a:rPr lang="ru-RU" dirty="0" err="1"/>
              <a:t>бірлікке</a:t>
            </a:r>
            <a:r>
              <a:rPr lang="ru-RU" dirty="0"/>
              <a:t> </a:t>
            </a:r>
            <a:r>
              <a:rPr lang="ru-RU" dirty="0" err="1"/>
              <a:t>тең</a:t>
            </a:r>
            <a:r>
              <a:rPr lang="ru-RU" dirty="0"/>
              <a:t> </a:t>
            </a:r>
            <a:r>
              <a:rPr lang="ru-RU" dirty="0" err="1"/>
              <a:t>шың</a:t>
            </a:r>
            <a:r>
              <a:rPr lang="ru-RU" dirty="0"/>
              <a:t> </a:t>
            </a:r>
            <a:r>
              <a:rPr lang="ru-RU" dirty="0" err="1"/>
              <a:t>факторымен</a:t>
            </a:r>
            <a:r>
              <a:rPr lang="ru-RU" dirty="0"/>
              <a:t> </a:t>
            </a:r>
            <a:r>
              <a:rPr lang="ru-RU" dirty="0" err="1"/>
              <a:t>сипатталады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қабылдағышта</a:t>
            </a:r>
            <a:r>
              <a:rPr lang="ru-RU" dirty="0"/>
              <a:t> параллель </a:t>
            </a:r>
            <a:r>
              <a:rPr lang="ru-RU" dirty="0" err="1"/>
              <a:t>жолақты</a:t>
            </a:r>
            <a:r>
              <a:rPr lang="ru-RU" dirty="0"/>
              <a:t> </a:t>
            </a:r>
            <a:r>
              <a:rPr lang="ru-RU" dirty="0" err="1"/>
              <a:t>сүзгілерді</a:t>
            </a:r>
            <a:r>
              <a:rPr lang="ru-RU" dirty="0"/>
              <a:t> </a:t>
            </a:r>
            <a:r>
              <a:rPr lang="ru-RU" dirty="0" err="1"/>
              <a:t>қажет</a:t>
            </a:r>
            <a:r>
              <a:rPr lang="ru-RU" dirty="0"/>
              <a:t> </a:t>
            </a:r>
            <a:r>
              <a:rPr lang="ru-RU" dirty="0" err="1"/>
              <a:t>етпейді</a:t>
            </a:r>
            <a:r>
              <a:rPr lang="ru-RU" dirty="0"/>
              <a:t>. </a:t>
            </a:r>
            <a:r>
              <a:rPr lang="ru-RU" dirty="0" err="1"/>
              <a:t>Кең</a:t>
            </a:r>
            <a:r>
              <a:rPr lang="ru-RU" dirty="0"/>
              <a:t> </a:t>
            </a:r>
            <a:r>
              <a:rPr lang="ru-RU" dirty="0" err="1"/>
              <a:t>жолақты</a:t>
            </a:r>
            <a:r>
              <a:rPr lang="ru-RU" dirty="0"/>
              <a:t> </a:t>
            </a:r>
            <a:r>
              <a:rPr lang="ru-RU" dirty="0" err="1"/>
              <a:t>сигналдарға</a:t>
            </a:r>
            <a:r>
              <a:rPr lang="ru-RU" dirty="0"/>
              <a:t> </a:t>
            </a:r>
            <a:r>
              <a:rPr lang="ru-RU" dirty="0" err="1"/>
              <a:t>сілтеме</a:t>
            </a:r>
            <a:r>
              <a:rPr lang="ru-RU" dirty="0"/>
              <a:t> </a:t>
            </a:r>
            <a:r>
              <a:rPr lang="ru-RU" dirty="0" err="1"/>
              <a:t>жасай</a:t>
            </a:r>
            <a:r>
              <a:rPr lang="ru-RU" dirty="0"/>
              <a:t> </a:t>
            </a:r>
            <a:r>
              <a:rPr lang="ru-RU" dirty="0" err="1"/>
              <a:t>отырып</a:t>
            </a:r>
            <a:r>
              <a:rPr lang="ru-RU" dirty="0"/>
              <a:t>, </a:t>
            </a:r>
            <a:r>
              <a:rPr lang="ru-RU" dirty="0" err="1"/>
              <a:t>олар</a:t>
            </a:r>
            <a:r>
              <a:rPr lang="ru-RU" dirty="0"/>
              <a:t> </a:t>
            </a:r>
            <a:r>
              <a:rPr lang="ru-RU" dirty="0" err="1"/>
              <a:t>кейінірек</a:t>
            </a:r>
            <a:r>
              <a:rPr lang="ru-RU" dirty="0"/>
              <a:t> </a:t>
            </a:r>
            <a:r>
              <a:rPr lang="ru-RU" dirty="0" err="1"/>
              <a:t>қарастырылатын</a:t>
            </a:r>
            <a:r>
              <a:rPr lang="ru-RU" dirty="0"/>
              <a:t> </a:t>
            </a:r>
            <a:r>
              <a:rPr lang="ru-RU" dirty="0" err="1"/>
              <a:t>кең</a:t>
            </a:r>
            <a:r>
              <a:rPr lang="ru-RU" dirty="0"/>
              <a:t> </a:t>
            </a:r>
            <a:r>
              <a:rPr lang="ru-RU" dirty="0" err="1"/>
              <a:t>жолақты</a:t>
            </a:r>
            <a:r>
              <a:rPr lang="ru-RU" dirty="0"/>
              <a:t> </a:t>
            </a:r>
            <a:r>
              <a:rPr lang="ru-RU" dirty="0" err="1"/>
              <a:t>философияның</a:t>
            </a:r>
            <a:r>
              <a:rPr lang="ru-RU" dirty="0"/>
              <a:t> </a:t>
            </a:r>
            <a:r>
              <a:rPr lang="ru-RU" dirty="0" err="1"/>
              <a:t>барлық</a:t>
            </a:r>
            <a:r>
              <a:rPr lang="ru-RU" dirty="0"/>
              <a:t> </a:t>
            </a:r>
            <a:r>
              <a:rPr lang="ru-RU" dirty="0" err="1"/>
              <a:t>артықшылықтарына</a:t>
            </a:r>
            <a:r>
              <a:rPr lang="ru-RU" dirty="0"/>
              <a:t> </a:t>
            </a:r>
            <a:r>
              <a:rPr lang="ru-RU" dirty="0" err="1"/>
              <a:t>ие</a:t>
            </a:r>
            <a:r>
              <a:rPr lang="ru-RU" dirty="0"/>
              <a:t>. </a:t>
            </a:r>
            <a:r>
              <a:rPr lang="ru-RU" dirty="0" err="1"/>
              <a:t>Нәтижесінде</a:t>
            </a:r>
            <a:r>
              <a:rPr lang="ru-RU" dirty="0"/>
              <a:t>, </a:t>
            </a:r>
            <a:r>
              <a:rPr lang="ru-RU" dirty="0" err="1"/>
              <a:t>қазіргі</a:t>
            </a:r>
            <a:r>
              <a:rPr lang="ru-RU" dirty="0"/>
              <a:t> </a:t>
            </a:r>
            <a:r>
              <a:rPr lang="ru-RU" dirty="0" err="1"/>
              <a:t>уақытта</a:t>
            </a:r>
            <a:r>
              <a:rPr lang="ru-RU" dirty="0"/>
              <a:t> </a:t>
            </a:r>
            <a:r>
              <a:rPr lang="ru-RU" dirty="0" err="1"/>
              <a:t>олар</a:t>
            </a:r>
            <a:r>
              <a:rPr lang="ru-RU" dirty="0"/>
              <a:t> </a:t>
            </a:r>
            <a:r>
              <a:rPr lang="ru-RU" dirty="0" err="1"/>
              <a:t>кеңінен</a:t>
            </a:r>
            <a:r>
              <a:rPr lang="ru-RU" dirty="0"/>
              <a:t> </a:t>
            </a:r>
            <a:r>
              <a:rPr lang="ru-RU" dirty="0" err="1"/>
              <a:t>қолданылады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57508328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dirty="0" smtClean="0"/>
              <a:t>Сұрақтар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558" y="1268760"/>
            <a:ext cx="9118442" cy="4525963"/>
          </a:xfrm>
        </p:spPr>
        <p:txBody>
          <a:bodyPr>
            <a:normAutofit lnSpcReduction="10000"/>
          </a:bodyPr>
          <a:lstStyle/>
          <a:p>
            <a:pPr algn="just"/>
            <a:r>
              <a:rPr lang="kk-KZ" dirty="0" smtClean="0"/>
              <a:t>Кең жолақты байланыс жүйелері туралы жазыңыз.</a:t>
            </a:r>
          </a:p>
          <a:p>
            <a:pPr algn="just"/>
            <a:r>
              <a:rPr lang="kk-KZ" dirty="0" smtClean="0"/>
              <a:t>Спектрі кеңейтілген сигнал қалай алынады</a:t>
            </a:r>
          </a:p>
          <a:p>
            <a:pPr algn="just"/>
            <a:r>
              <a:rPr lang="kk-KZ" dirty="0" smtClean="0"/>
              <a:t> Евклидтік арақашықтықтың байланыс жүйесіндегі маңызы туралы жазыңыз.</a:t>
            </a:r>
          </a:p>
          <a:p>
            <a:pPr algn="just"/>
            <a:r>
              <a:rPr lang="kk-KZ" dirty="0" smtClean="0"/>
              <a:t>Корреляция мен евклидттік арақашықтықтың арасындағы байланыс туралы жазыңыз.</a:t>
            </a:r>
          </a:p>
          <a:p>
            <a:pPr algn="just"/>
            <a:r>
              <a:rPr lang="ru-RU" dirty="0" err="1"/>
              <a:t>Екілік</a:t>
            </a:r>
            <a:r>
              <a:rPr lang="ru-RU" dirty="0"/>
              <a:t> </a:t>
            </a:r>
            <a:r>
              <a:rPr lang="ru-RU" dirty="0" err="1"/>
              <a:t>деректерді</a:t>
            </a:r>
            <a:r>
              <a:rPr lang="ru-RU" dirty="0"/>
              <a:t> </a:t>
            </a:r>
            <a:r>
              <a:rPr lang="ru-RU" dirty="0" err="1" smtClean="0"/>
              <a:t>жіберу</a:t>
            </a:r>
            <a:r>
              <a:rPr lang="ru-RU" dirty="0" smtClean="0"/>
              <a:t> </a:t>
            </a:r>
            <a:r>
              <a:rPr lang="ru-RU" dirty="0" err="1" smtClean="0"/>
              <a:t>және</a:t>
            </a:r>
            <a:r>
              <a:rPr lang="ru-RU" dirty="0" smtClean="0"/>
              <a:t> </a:t>
            </a:r>
            <a:r>
              <a:rPr lang="ru-RU" dirty="0" err="1" smtClean="0"/>
              <a:t>шешім</a:t>
            </a:r>
            <a:r>
              <a:rPr lang="ru-RU" dirty="0" smtClean="0"/>
              <a:t> </a:t>
            </a:r>
            <a:r>
              <a:rPr lang="ru-RU" dirty="0" err="1" smtClean="0"/>
              <a:t>қабылдау</a:t>
            </a:r>
            <a:r>
              <a:rPr lang="ru-RU" dirty="0" smtClean="0"/>
              <a:t> </a:t>
            </a:r>
            <a:r>
              <a:rPr lang="ru-RU" dirty="0" err="1" smtClean="0"/>
              <a:t>туралы</a:t>
            </a:r>
            <a:r>
              <a:rPr lang="ru-RU" dirty="0" smtClean="0"/>
              <a:t> </a:t>
            </a:r>
            <a:r>
              <a:rPr lang="ru-RU" dirty="0" err="1" smtClean="0"/>
              <a:t>жазыңыз</a:t>
            </a:r>
            <a:r>
              <a:rPr lang="ru-RU" dirty="0" smtClean="0"/>
              <a:t>.</a:t>
            </a:r>
            <a:endParaRPr lang="kk-KZ" dirty="0" smtClean="0"/>
          </a:p>
          <a:p>
            <a:endParaRPr lang="kk-KZ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724444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0"/>
            <a:ext cx="9144000" cy="6741368"/>
          </a:xfrm>
        </p:spPr>
        <p:txBody>
          <a:bodyPr/>
          <a:lstStyle/>
          <a:p>
            <a:pPr algn="just"/>
            <a:endParaRPr lang="ru-RU" dirty="0" smtClean="0"/>
          </a:p>
          <a:p>
            <a:pPr algn="just"/>
            <a:endParaRPr lang="ru-RU" dirty="0"/>
          </a:p>
          <a:p>
            <a:pPr algn="just"/>
            <a:endParaRPr lang="ru-RU" dirty="0" smtClean="0"/>
          </a:p>
          <a:p>
            <a:pPr algn="just"/>
            <a:r>
              <a:rPr lang="ru-RU" dirty="0" err="1" smtClean="0"/>
              <a:t>Мысалы</a:t>
            </a:r>
            <a:r>
              <a:rPr lang="ru-RU" dirty="0"/>
              <a:t>, </a:t>
            </a:r>
            <a:r>
              <a:rPr lang="en-US" dirty="0" smtClean="0"/>
              <a:t>R=100W </a:t>
            </a:r>
            <a:r>
              <a:rPr lang="ru-RU" dirty="0" err="1" smtClean="0"/>
              <a:t>жылдамдықпен</a:t>
            </a:r>
            <a:r>
              <a:rPr lang="ru-RU" dirty="0" smtClean="0"/>
              <a:t> </a:t>
            </a:r>
            <a:r>
              <a:rPr lang="ru-RU" dirty="0" err="1"/>
              <a:t>жұмыс</a:t>
            </a:r>
            <a:r>
              <a:rPr lang="ru-RU" dirty="0"/>
              <a:t> </a:t>
            </a:r>
            <a:r>
              <a:rPr lang="ru-RU" dirty="0" err="1"/>
              <a:t>істеу</a:t>
            </a:r>
            <a:r>
              <a:rPr lang="ru-RU" dirty="0"/>
              <a:t> </a:t>
            </a:r>
            <a:r>
              <a:rPr lang="ru-RU" dirty="0" err="1"/>
              <a:t>үшін</a:t>
            </a:r>
            <a:r>
              <a:rPr lang="ru-RU" dirty="0"/>
              <a:t> </a:t>
            </a:r>
            <a:r>
              <a:rPr lang="ru-RU" dirty="0" err="1"/>
              <a:t>сигналдың</a:t>
            </a:r>
            <a:r>
              <a:rPr lang="ru-RU" dirty="0"/>
              <a:t> </a:t>
            </a:r>
            <a:r>
              <a:rPr lang="ru-RU" dirty="0" err="1"/>
              <a:t>шуылға</a:t>
            </a:r>
            <a:r>
              <a:rPr lang="ru-RU" dirty="0"/>
              <a:t> </a:t>
            </a:r>
            <a:r>
              <a:rPr lang="ru-RU" dirty="0" err="1"/>
              <a:t>қатынасы</a:t>
            </a:r>
            <a:r>
              <a:rPr lang="ru-RU" dirty="0"/>
              <a:t> 280 дБ </a:t>
            </a:r>
            <a:r>
              <a:rPr lang="ru-RU" dirty="0" err="1"/>
              <a:t>қажет</a:t>
            </a:r>
            <a:r>
              <a:rPr lang="ru-RU" dirty="0"/>
              <a:t>, </a:t>
            </a:r>
            <a:r>
              <a:rPr lang="ru-RU" dirty="0" err="1"/>
              <a:t>бұл</a:t>
            </a:r>
            <a:r>
              <a:rPr lang="ru-RU" dirty="0"/>
              <a:t> </a:t>
            </a:r>
            <a:r>
              <a:rPr lang="ru-RU" dirty="0" err="1"/>
              <a:t>мүлде</a:t>
            </a:r>
            <a:r>
              <a:rPr lang="ru-RU" dirty="0"/>
              <a:t> </a:t>
            </a:r>
            <a:r>
              <a:rPr lang="ru-RU" dirty="0" err="1"/>
              <a:t>шындыққа</a:t>
            </a:r>
            <a:r>
              <a:rPr lang="ru-RU" dirty="0"/>
              <a:t> </a:t>
            </a:r>
            <a:r>
              <a:rPr lang="ru-RU" dirty="0" err="1" smtClean="0"/>
              <a:t>жанаспайды</a:t>
            </a:r>
            <a:r>
              <a:rPr lang="ru-RU" dirty="0" smtClean="0"/>
              <a:t>, </a:t>
            </a:r>
            <a:r>
              <a:rPr lang="kk-KZ" dirty="0" smtClean="0"/>
              <a:t>өйткені өте көп энергияны қажет етеді</a:t>
            </a:r>
            <a:r>
              <a:rPr lang="ru-RU" dirty="0"/>
              <a:t>. </a:t>
            </a:r>
            <a:r>
              <a:rPr lang="ru-RU" dirty="0" err="1"/>
              <a:t>Алайда</a:t>
            </a:r>
            <a:r>
              <a:rPr lang="ru-RU" dirty="0"/>
              <a:t>, </a:t>
            </a:r>
            <a:r>
              <a:rPr lang="ru-RU" dirty="0" err="1"/>
              <a:t>деректерді</a:t>
            </a:r>
            <a:r>
              <a:rPr lang="ru-RU" dirty="0"/>
              <a:t> беру </a:t>
            </a:r>
            <a:r>
              <a:rPr lang="ru-RU" dirty="0" err="1"/>
              <a:t>жылдамдығынан</a:t>
            </a:r>
            <a:r>
              <a:rPr lang="ru-RU" dirty="0"/>
              <a:t> он </a:t>
            </a:r>
            <a:r>
              <a:rPr lang="ru-RU" dirty="0" err="1"/>
              <a:t>есе</a:t>
            </a:r>
            <a:r>
              <a:rPr lang="ru-RU" dirty="0"/>
              <a:t> </a:t>
            </a:r>
            <a:r>
              <a:rPr lang="ru-RU" dirty="0" err="1"/>
              <a:t>төмен</a:t>
            </a:r>
            <a:r>
              <a:rPr lang="ru-RU" dirty="0"/>
              <a:t> </a:t>
            </a:r>
            <a:r>
              <a:rPr lang="ru-RU" dirty="0" err="1"/>
              <a:t>диапазонда</a:t>
            </a:r>
            <a:r>
              <a:rPr lang="ru-RU" dirty="0"/>
              <a:t> </a:t>
            </a:r>
            <a:r>
              <a:rPr lang="ru-RU" dirty="0" err="1"/>
              <a:t>деректерді</a:t>
            </a:r>
            <a:r>
              <a:rPr lang="ru-RU" dirty="0"/>
              <a:t> беру </a:t>
            </a:r>
            <a:r>
              <a:rPr lang="ru-RU" dirty="0" err="1"/>
              <a:t>көптеген</a:t>
            </a:r>
            <a:r>
              <a:rPr lang="ru-RU" dirty="0"/>
              <a:t> </a:t>
            </a:r>
            <a:r>
              <a:rPr lang="ru-RU" dirty="0" err="1"/>
              <a:t>сандық</a:t>
            </a:r>
            <a:r>
              <a:rPr lang="ru-RU" dirty="0"/>
              <a:t> </a:t>
            </a:r>
            <a:r>
              <a:rPr lang="ru-RU" dirty="0" err="1"/>
              <a:t>байланыс</a:t>
            </a:r>
            <a:r>
              <a:rPr lang="ru-RU" dirty="0"/>
              <a:t> </a:t>
            </a:r>
            <a:r>
              <a:rPr lang="ru-RU" dirty="0" err="1"/>
              <a:t>желілеріне</a:t>
            </a:r>
            <a:r>
              <a:rPr lang="ru-RU" dirty="0"/>
              <a:t> </a:t>
            </a:r>
            <a:r>
              <a:rPr lang="ru-RU" dirty="0" err="1"/>
              <a:t>тән</a:t>
            </a:r>
            <a:r>
              <a:rPr lang="ru-RU" dirty="0"/>
              <a:t> (</a:t>
            </a:r>
            <a:r>
              <a:rPr lang="ru-RU" dirty="0" err="1"/>
              <a:t>микротолқынды</a:t>
            </a:r>
            <a:r>
              <a:rPr lang="ru-RU" dirty="0"/>
              <a:t> </a:t>
            </a:r>
            <a:r>
              <a:rPr lang="ru-RU" dirty="0" err="1"/>
              <a:t>желілер</a:t>
            </a:r>
            <a:r>
              <a:rPr lang="ru-RU" dirty="0"/>
              <a:t>, </a:t>
            </a:r>
            <a:r>
              <a:rPr lang="ru-RU" dirty="0" err="1"/>
              <a:t>модемдік</a:t>
            </a:r>
            <a:r>
              <a:rPr lang="ru-RU" dirty="0"/>
              <a:t> </a:t>
            </a:r>
            <a:r>
              <a:rPr lang="ru-RU" dirty="0" err="1"/>
              <a:t>байланыс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т.б</a:t>
            </a:r>
            <a:r>
              <a:rPr lang="ru-RU" dirty="0"/>
              <a:t>.).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53092" y="0"/>
            <a:ext cx="6237816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897530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0622" y="-20217"/>
            <a:ext cx="9123378" cy="6878217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dirty="0" smtClean="0"/>
              <a:t>WT=1, </a:t>
            </a:r>
            <a:r>
              <a:rPr lang="ru-RU" dirty="0" err="1"/>
              <a:t>демек</a:t>
            </a:r>
            <a:r>
              <a:rPr lang="ru-RU" dirty="0"/>
              <a:t>, </a:t>
            </a:r>
            <a:r>
              <a:rPr lang="ru-RU" dirty="0" err="1"/>
              <a:t>ұзақтығы</a:t>
            </a:r>
            <a:r>
              <a:rPr lang="ru-RU" dirty="0"/>
              <a:t> мен </a:t>
            </a:r>
            <a:r>
              <a:rPr lang="ru-RU" dirty="0" err="1"/>
              <a:t>өткізу</a:t>
            </a:r>
            <a:r>
              <a:rPr lang="ru-RU" dirty="0"/>
              <a:t> </a:t>
            </a:r>
            <a:r>
              <a:rPr lang="ru-RU" dirty="0" err="1"/>
              <a:t>қабілеті</a:t>
            </a:r>
            <a:r>
              <a:rPr lang="ru-RU" dirty="0"/>
              <a:t> </a:t>
            </a:r>
            <a:r>
              <a:rPr lang="ru-RU" dirty="0" err="1"/>
              <a:t>бір</a:t>
            </a:r>
            <a:r>
              <a:rPr lang="ru-RU" dirty="0"/>
              <a:t> -</a:t>
            </a:r>
            <a:r>
              <a:rPr lang="ru-RU" dirty="0" err="1"/>
              <a:t>бірімен</a:t>
            </a:r>
            <a:r>
              <a:rPr lang="ru-RU" dirty="0"/>
              <a:t> </a:t>
            </a:r>
            <a:r>
              <a:rPr lang="ru-RU" dirty="0" err="1"/>
              <a:t>тығыз</a:t>
            </a:r>
            <a:r>
              <a:rPr lang="ru-RU" dirty="0"/>
              <a:t> </a:t>
            </a:r>
            <a:r>
              <a:rPr lang="ru-RU" dirty="0" err="1"/>
              <a:t>байланысты</a:t>
            </a:r>
            <a:r>
              <a:rPr lang="ru-RU" dirty="0"/>
              <a:t> </a:t>
            </a:r>
            <a:r>
              <a:rPr lang="ru-RU" dirty="0" err="1"/>
              <a:t>сигналды</a:t>
            </a:r>
            <a:r>
              <a:rPr lang="ru-RU" dirty="0"/>
              <a:t> </a:t>
            </a:r>
            <a:r>
              <a:rPr lang="ru-RU" dirty="0" err="1"/>
              <a:t>қарапайым</a:t>
            </a:r>
            <a:r>
              <a:rPr lang="ru-RU" dirty="0"/>
              <a:t> </a:t>
            </a:r>
            <a:r>
              <a:rPr lang="ru-RU" dirty="0" err="1"/>
              <a:t>деп</a:t>
            </a:r>
            <a:r>
              <a:rPr lang="ru-RU" dirty="0"/>
              <a:t> </a:t>
            </a:r>
            <a:r>
              <a:rPr lang="ru-RU" dirty="0" err="1"/>
              <a:t>атауға</a:t>
            </a:r>
            <a:r>
              <a:rPr lang="ru-RU" dirty="0"/>
              <a:t> </a:t>
            </a:r>
            <a:r>
              <a:rPr lang="ru-RU" dirty="0" err="1"/>
              <a:t>болады</a:t>
            </a:r>
            <a:r>
              <a:rPr lang="ru-RU" dirty="0"/>
              <a:t> </a:t>
            </a:r>
            <a:r>
              <a:rPr lang="ru-RU" dirty="0" smtClean="0"/>
              <a:t>(</a:t>
            </a:r>
            <a:r>
              <a:rPr lang="ru-RU" dirty="0" err="1" smtClean="0"/>
              <a:t>кең</a:t>
            </a:r>
            <a:r>
              <a:rPr lang="ru-RU" dirty="0" smtClean="0"/>
              <a:t> </a:t>
            </a:r>
            <a:r>
              <a:rPr lang="ru-RU" dirty="0" err="1"/>
              <a:t>жолақты</a:t>
            </a:r>
            <a:r>
              <a:rPr lang="ru-RU" dirty="0"/>
              <a:t> </a:t>
            </a:r>
            <a:r>
              <a:rPr lang="ru-RU" dirty="0" err="1"/>
              <a:t>емес</a:t>
            </a:r>
            <a:r>
              <a:rPr lang="ru-RU" dirty="0" smtClean="0"/>
              <a:t>).</a:t>
            </a:r>
            <a:endParaRPr lang="en-US" dirty="0" smtClean="0"/>
          </a:p>
          <a:p>
            <a:pPr algn="just"/>
            <a:r>
              <a:rPr lang="ru-RU" dirty="0" err="1"/>
              <a:t>Қарапайым</a:t>
            </a:r>
            <a:r>
              <a:rPr lang="ru-RU" dirty="0"/>
              <a:t> сигнал </a:t>
            </a:r>
            <a:r>
              <a:rPr lang="ru-RU" dirty="0" err="1"/>
              <a:t>алатын</a:t>
            </a:r>
            <a:r>
              <a:rPr lang="ru-RU" dirty="0"/>
              <a:t> </a:t>
            </a:r>
            <a:r>
              <a:rPr lang="ru-RU" dirty="0" err="1"/>
              <a:t>өткізу</a:t>
            </a:r>
            <a:r>
              <a:rPr lang="ru-RU" dirty="0"/>
              <a:t> </a:t>
            </a:r>
            <a:r>
              <a:rPr lang="ru-RU" dirty="0" err="1"/>
              <a:t>қабілеттілігін</a:t>
            </a:r>
            <a:r>
              <a:rPr lang="ru-RU" dirty="0"/>
              <a:t> </a:t>
            </a:r>
            <a:r>
              <a:rPr lang="ru-RU" dirty="0" err="1"/>
              <a:t>арттырудың</a:t>
            </a:r>
            <a:r>
              <a:rPr lang="ru-RU" dirty="0"/>
              <a:t> </a:t>
            </a:r>
            <a:r>
              <a:rPr lang="ru-RU" dirty="0" err="1"/>
              <a:t>жалғыз</a:t>
            </a:r>
            <a:r>
              <a:rPr lang="ru-RU" dirty="0"/>
              <a:t> </a:t>
            </a:r>
            <a:r>
              <a:rPr lang="ru-RU" dirty="0" err="1"/>
              <a:t>жолы</a:t>
            </a:r>
            <a:r>
              <a:rPr lang="ru-RU" dirty="0"/>
              <a:t> </a:t>
            </a:r>
            <a:r>
              <a:rPr lang="ru-RU" dirty="0" err="1"/>
              <a:t>оның</a:t>
            </a:r>
            <a:r>
              <a:rPr lang="ru-RU" dirty="0"/>
              <a:t> </a:t>
            </a:r>
            <a:r>
              <a:rPr lang="ru-RU" dirty="0" err="1"/>
              <a:t>ұзақтығын</a:t>
            </a:r>
            <a:r>
              <a:rPr lang="ru-RU" dirty="0"/>
              <a:t> </a:t>
            </a:r>
            <a:r>
              <a:rPr lang="ru-RU" dirty="0" err="1"/>
              <a:t>азайту</a:t>
            </a:r>
            <a:r>
              <a:rPr lang="ru-RU" dirty="0"/>
              <a:t> </a:t>
            </a:r>
            <a:r>
              <a:rPr lang="ru-RU" dirty="0" err="1"/>
              <a:t>болып</a:t>
            </a:r>
            <a:r>
              <a:rPr lang="ru-RU" dirty="0"/>
              <a:t> </a:t>
            </a:r>
            <a:r>
              <a:rPr lang="ru-RU" dirty="0" err="1"/>
              <a:t>табылады</a:t>
            </a:r>
            <a:r>
              <a:rPr lang="ru-RU" dirty="0"/>
              <a:t>, </a:t>
            </a:r>
            <a:r>
              <a:rPr lang="ru-RU" dirty="0" err="1"/>
              <a:t>яғни</a:t>
            </a:r>
            <a:r>
              <a:rPr lang="ru-RU" dirty="0"/>
              <a:t>. оны </a:t>
            </a:r>
            <a:r>
              <a:rPr lang="ru-RU" dirty="0" err="1"/>
              <a:t>қысқартады</a:t>
            </a:r>
            <a:r>
              <a:rPr lang="ru-RU" dirty="0"/>
              <a:t>. </a:t>
            </a:r>
            <a:r>
              <a:rPr lang="ru-RU" dirty="0" err="1"/>
              <a:t>Екінші</a:t>
            </a:r>
            <a:r>
              <a:rPr lang="ru-RU" dirty="0"/>
              <a:t> </a:t>
            </a:r>
            <a:r>
              <a:rPr lang="ru-RU" dirty="0" err="1"/>
              <a:t>жағынан</a:t>
            </a:r>
            <a:r>
              <a:rPr lang="ru-RU" dirty="0"/>
              <a:t>, </a:t>
            </a:r>
            <a:r>
              <a:rPr lang="ru-RU" dirty="0" err="1"/>
              <a:t>детерминирленген</a:t>
            </a:r>
            <a:r>
              <a:rPr lang="ru-RU" dirty="0"/>
              <a:t> сигнал, </a:t>
            </a:r>
            <a:r>
              <a:rPr lang="ru-RU" dirty="0" err="1"/>
              <a:t>ол</a:t>
            </a:r>
            <a:r>
              <a:rPr lang="ru-RU" dirty="0"/>
              <a:t> </a:t>
            </a:r>
            <a:r>
              <a:rPr lang="ru-RU" dirty="0" err="1"/>
              <a:t>үшін</a:t>
            </a:r>
            <a:r>
              <a:rPr lang="ru-RU" dirty="0"/>
              <a:t> </a:t>
            </a:r>
            <a:r>
              <a:rPr lang="en-US" dirty="0" smtClean="0"/>
              <a:t>WT&gt;&gt;1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өткізу</a:t>
            </a:r>
            <a:r>
              <a:rPr lang="ru-RU" dirty="0"/>
              <a:t> </a:t>
            </a:r>
            <a:r>
              <a:rPr lang="ru-RU" dirty="0" err="1"/>
              <a:t>қабілеттілігі</a:t>
            </a:r>
            <a:r>
              <a:rPr lang="ru-RU" dirty="0"/>
              <a:t> </a:t>
            </a:r>
            <a:r>
              <a:rPr lang="ru-RU" dirty="0" err="1"/>
              <a:t>ұзақтығына</a:t>
            </a:r>
            <a:r>
              <a:rPr lang="ru-RU" dirty="0"/>
              <a:t> </a:t>
            </a:r>
            <a:r>
              <a:rPr lang="ru-RU" dirty="0" err="1"/>
              <a:t>қарамастан</a:t>
            </a:r>
            <a:r>
              <a:rPr lang="ru-RU" dirty="0"/>
              <a:t> </a:t>
            </a:r>
            <a:r>
              <a:rPr lang="ru-RU" dirty="0" err="1" smtClean="0"/>
              <a:t>өзгер</a:t>
            </a:r>
            <a:r>
              <a:rPr lang="en-US" dirty="0" smtClean="0"/>
              <a:t>c</a:t>
            </a:r>
            <a:r>
              <a:rPr lang="ru-RU" dirty="0" smtClean="0"/>
              <a:t>е, м</a:t>
            </a:r>
            <a:r>
              <a:rPr lang="kk-KZ" dirty="0" smtClean="0"/>
              <a:t>ұндай сигнал кеңжолақты немесе </a:t>
            </a:r>
            <a:r>
              <a:rPr lang="ru-RU" dirty="0" err="1" smtClean="0"/>
              <a:t>спектрі</a:t>
            </a:r>
            <a:r>
              <a:rPr lang="ru-RU" dirty="0" smtClean="0"/>
              <a:t> </a:t>
            </a:r>
            <a:r>
              <a:rPr lang="ru-RU" dirty="0" err="1" smtClean="0"/>
              <a:t>кеңейтілген</a:t>
            </a:r>
            <a:r>
              <a:rPr lang="ru-RU" dirty="0" smtClean="0"/>
              <a:t> </a:t>
            </a:r>
            <a:r>
              <a:rPr lang="ru-RU" dirty="0"/>
              <a:t>сигнал </a:t>
            </a:r>
            <a:r>
              <a:rPr lang="ru-RU" dirty="0" err="1"/>
              <a:t>деп</a:t>
            </a:r>
            <a:r>
              <a:rPr lang="ru-RU" dirty="0"/>
              <a:t> </a:t>
            </a:r>
            <a:r>
              <a:rPr lang="ru-RU" dirty="0" err="1"/>
              <a:t>аталады</a:t>
            </a:r>
            <a:r>
              <a:rPr lang="ru-RU" dirty="0" smtClean="0"/>
              <a:t>.</a:t>
            </a:r>
          </a:p>
          <a:p>
            <a:pPr algn="just"/>
            <a:r>
              <a:rPr lang="kk-KZ" dirty="0" smtClean="0"/>
              <a:t>Келесі суретте </a:t>
            </a:r>
            <a:r>
              <a:rPr lang="en-US" dirty="0" smtClean="0"/>
              <a:t>f</a:t>
            </a:r>
            <a:r>
              <a:rPr lang="en-US" baseline="-25000" dirty="0" smtClean="0"/>
              <a:t>0</a:t>
            </a:r>
            <a:r>
              <a:rPr lang="en-US" dirty="0" smtClean="0"/>
              <a:t> </a:t>
            </a:r>
            <a:r>
              <a:rPr lang="ru-RU" dirty="0" err="1"/>
              <a:t>тасымалдағыш</a:t>
            </a:r>
            <a:r>
              <a:rPr lang="ru-RU" dirty="0"/>
              <a:t> </a:t>
            </a:r>
            <a:r>
              <a:rPr lang="ru-RU" dirty="0" err="1"/>
              <a:t>жиілікте</a:t>
            </a:r>
            <a:r>
              <a:rPr lang="ru-RU" dirty="0"/>
              <a:t> </a:t>
            </a:r>
            <a:r>
              <a:rPr lang="ru-RU" dirty="0" err="1"/>
              <a:t>толтырылатын</a:t>
            </a:r>
            <a:r>
              <a:rPr lang="ru-RU" dirty="0"/>
              <a:t> </a:t>
            </a:r>
            <a:r>
              <a:rPr lang="ru-RU" dirty="0" err="1"/>
              <a:t>ұзақтығы</a:t>
            </a:r>
            <a:r>
              <a:rPr lang="ru-RU" dirty="0"/>
              <a:t> </a:t>
            </a:r>
            <a:r>
              <a:rPr lang="ru-RU" dirty="0" err="1"/>
              <a:t>бірдей</a:t>
            </a:r>
            <a:r>
              <a:rPr lang="ru-RU" dirty="0"/>
              <a:t> </a:t>
            </a:r>
            <a:r>
              <a:rPr lang="ru-RU" dirty="0" err="1"/>
              <a:t>төртбұрышты</a:t>
            </a:r>
            <a:r>
              <a:rPr lang="ru-RU" dirty="0"/>
              <a:t> </a:t>
            </a:r>
            <a:r>
              <a:rPr lang="ru-RU" dirty="0" err="1"/>
              <a:t>екі</a:t>
            </a:r>
            <a:r>
              <a:rPr lang="ru-RU" dirty="0"/>
              <a:t> импульс </a:t>
            </a:r>
            <a:r>
              <a:rPr lang="ru-RU" dirty="0" err="1"/>
              <a:t>ұсынылған</a:t>
            </a:r>
            <a:r>
              <a:rPr lang="ru-RU" dirty="0"/>
              <a:t>: (а) </a:t>
            </a:r>
            <a:r>
              <a:rPr lang="ru-RU" dirty="0" err="1" smtClean="0"/>
              <a:t>ішкі</a:t>
            </a:r>
            <a:r>
              <a:rPr lang="ru-RU" dirty="0" smtClean="0"/>
              <a:t> </a:t>
            </a:r>
            <a:r>
              <a:rPr lang="ru-RU" dirty="0" err="1"/>
              <a:t>модуляциясы</a:t>
            </a:r>
            <a:r>
              <a:rPr lang="ru-RU" dirty="0"/>
              <a:t> </a:t>
            </a:r>
            <a:r>
              <a:rPr lang="ru-RU" dirty="0" err="1"/>
              <a:t>жоқ</a:t>
            </a:r>
            <a:r>
              <a:rPr lang="ru-RU" dirty="0"/>
              <a:t> сигнал </a:t>
            </a:r>
            <a:r>
              <a:rPr lang="ru-RU" dirty="0" err="1" smtClean="0"/>
              <a:t>және</a:t>
            </a:r>
            <a:r>
              <a:rPr lang="ru-RU" dirty="0" smtClean="0"/>
              <a:t> (</a:t>
            </a:r>
            <a:r>
              <a:rPr lang="en-US" dirty="0" smtClean="0"/>
              <a:t>b</a:t>
            </a:r>
            <a:r>
              <a:rPr lang="ru-RU" dirty="0" smtClean="0"/>
              <a:t>) </a:t>
            </a:r>
            <a:r>
              <a:rPr lang="en-US" dirty="0" err="1" smtClean="0"/>
              <a:t>Wd</a:t>
            </a:r>
            <a:r>
              <a:rPr lang="en-US" dirty="0" smtClean="0"/>
              <a:t>=20/T </a:t>
            </a:r>
            <a:r>
              <a:rPr lang="ru-RU" dirty="0" err="1" smtClean="0"/>
              <a:t>ауытқуы</a:t>
            </a:r>
            <a:r>
              <a:rPr lang="ru-RU" dirty="0" smtClean="0"/>
              <a:t> бар</a:t>
            </a:r>
            <a:r>
              <a:rPr lang="en-US" dirty="0" smtClean="0"/>
              <a:t> c</a:t>
            </a:r>
            <a:r>
              <a:rPr lang="ru-RU" dirty="0" err="1" smtClean="0"/>
              <a:t>ызы</a:t>
            </a:r>
            <a:r>
              <a:rPr lang="kk-KZ" dirty="0" smtClean="0"/>
              <a:t>қты жиіліктік</a:t>
            </a:r>
            <a:r>
              <a:rPr lang="ru-RU" dirty="0" smtClean="0"/>
              <a:t> </a:t>
            </a:r>
            <a:r>
              <a:rPr lang="ru-RU" dirty="0" err="1" smtClean="0"/>
              <a:t>модуляцияланған</a:t>
            </a:r>
            <a:r>
              <a:rPr lang="ru-RU" dirty="0" smtClean="0"/>
              <a:t> сигнал.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518275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4525963"/>
          </a:xfrm>
        </p:spPr>
        <p:txBody>
          <a:bodyPr/>
          <a:lstStyle/>
          <a:p>
            <a:pPr algn="just"/>
            <a:endParaRPr lang="ru-RU" dirty="0"/>
          </a:p>
        </p:txBody>
      </p:sp>
      <p:pic>
        <p:nvPicPr>
          <p:cNvPr id="16386" name="Picture 2" descr="https://siblec.ru/img/86/086.files/image014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22000" contrast="64000"/>
                    </a14:imgEffect>
                  </a14:imgLayer>
                </a14:imgProps>
              </a:ext>
            </a:extLst>
          </a:blip>
          <a:srcRect/>
          <a:stretch>
            <a:fillRect/>
          </a:stretch>
        </p:blipFill>
        <p:spPr bwMode="auto">
          <a:xfrm>
            <a:off x="45537" y="21433"/>
            <a:ext cx="8993431" cy="628788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ru-RU" b="1" dirty="0" err="1" smtClean="0"/>
              <a:t>Классикалық анықтау/ажырату міндеттері</a:t>
            </a:r>
            <a:r>
              <a:rPr lang="ru-RU" b="1" dirty="0" smtClean="0"/>
              <a:t> </a:t>
            </a:r>
            <a:r>
              <a:rPr lang="ru-RU" b="1" dirty="0" err="1" smtClean="0"/>
              <a:t>және сигналдарды</a:t>
            </a:r>
            <a:r>
              <a:rPr lang="ru-RU" b="1" dirty="0" smtClean="0"/>
              <a:t> </a:t>
            </a:r>
            <a:r>
              <a:rPr lang="ru-RU" b="1" dirty="0" err="1" smtClean="0"/>
              <a:t>оңтайландыру мәселесі.</a:t>
            </a:r>
            <a:endParaRPr lang="en-GB" b="1" dirty="0" smtClean="0"/>
          </a:p>
          <a:p>
            <a:pPr marL="0" indent="463550" algn="just">
              <a:buNone/>
            </a:pPr>
            <a:r>
              <a:rPr lang="ru-RU" dirty="0" err="1"/>
              <a:t>Кез</a:t>
            </a:r>
            <a:r>
              <a:rPr lang="ru-RU" dirty="0"/>
              <a:t> </a:t>
            </a:r>
            <a:r>
              <a:rPr lang="ru-RU" dirty="0" err="1"/>
              <a:t>келген</a:t>
            </a:r>
            <a:r>
              <a:rPr lang="ru-RU" dirty="0"/>
              <a:t> </a:t>
            </a:r>
            <a:r>
              <a:rPr lang="ru-RU" dirty="0" err="1"/>
              <a:t>уақытта</a:t>
            </a:r>
            <a:r>
              <a:rPr lang="ru-RU" dirty="0"/>
              <a:t> </a:t>
            </a:r>
            <a:r>
              <a:rPr lang="en-GB" i="1" dirty="0"/>
              <a:t>M</a:t>
            </a:r>
            <a:r>
              <a:rPr lang="en-GB" dirty="0"/>
              <a:t> </a:t>
            </a:r>
            <a:r>
              <a:rPr lang="ru-RU" dirty="0" err="1"/>
              <a:t>мүмкін</a:t>
            </a:r>
            <a:r>
              <a:rPr lang="ru-RU" dirty="0"/>
              <a:t> </a:t>
            </a:r>
            <a:r>
              <a:rPr lang="ru-RU" dirty="0" err="1"/>
              <a:t>болатын</a:t>
            </a:r>
            <a:r>
              <a:rPr lang="ru-RU" dirty="0"/>
              <a:t> </a:t>
            </a:r>
            <a:r>
              <a:rPr lang="ru-RU" dirty="0" err="1"/>
              <a:t>хабарлардың</a:t>
            </a:r>
            <a:r>
              <a:rPr lang="ru-RU" dirty="0"/>
              <a:t> </a:t>
            </a:r>
            <a:r>
              <a:rPr lang="ru-RU" dirty="0" err="1"/>
              <a:t>бірін</a:t>
            </a:r>
            <a:r>
              <a:rPr lang="ru-RU" dirty="0"/>
              <a:t> </a:t>
            </a:r>
            <a:r>
              <a:rPr lang="ru-RU" dirty="0" err="1"/>
              <a:t>шығаратын</a:t>
            </a:r>
            <a:r>
              <a:rPr lang="ru-RU" dirty="0"/>
              <a:t> </a:t>
            </a:r>
            <a:r>
              <a:rPr lang="ru-RU" dirty="0" err="1"/>
              <a:t>кейбір</a:t>
            </a:r>
            <a:r>
              <a:rPr lang="ru-RU" dirty="0"/>
              <a:t> хабар </a:t>
            </a:r>
            <a:r>
              <a:rPr lang="ru-RU" dirty="0" err="1"/>
              <a:t>көздері</a:t>
            </a:r>
            <a:r>
              <a:rPr lang="ru-RU" dirty="0"/>
              <a:t> </a:t>
            </a:r>
            <a:r>
              <a:rPr lang="ru-RU" dirty="0" err="1"/>
              <a:t>болсын</a:t>
            </a:r>
            <a:r>
              <a:rPr lang="ru-RU" dirty="0" smtClean="0"/>
              <a:t>.</a:t>
            </a:r>
            <a:r>
              <a:rPr lang="en-US" dirty="0"/>
              <a:t> </a:t>
            </a:r>
            <a:r>
              <a:rPr lang="en-US" i="1" dirty="0"/>
              <a:t>M</a:t>
            </a:r>
            <a:r>
              <a:rPr lang="en-US" dirty="0"/>
              <a:t> </a:t>
            </a:r>
            <a:r>
              <a:rPr lang="ru-RU" dirty="0" err="1"/>
              <a:t>мүмкін</a:t>
            </a:r>
            <a:r>
              <a:rPr lang="ru-RU" dirty="0"/>
              <a:t> </a:t>
            </a:r>
            <a:r>
              <a:rPr lang="ru-RU" dirty="0" err="1"/>
              <a:t>болатын</a:t>
            </a:r>
            <a:r>
              <a:rPr lang="ru-RU" dirty="0"/>
              <a:t> </a:t>
            </a:r>
            <a:r>
              <a:rPr lang="ru-RU" dirty="0" err="1"/>
              <a:t>сигналдардың</a:t>
            </a:r>
            <a:r>
              <a:rPr lang="ru-RU" dirty="0"/>
              <a:t> </a:t>
            </a:r>
            <a:r>
              <a:rPr lang="en-US" i="1" dirty="0"/>
              <a:t>S</a:t>
            </a:r>
            <a:r>
              <a:rPr lang="en-US" dirty="0"/>
              <a:t> </a:t>
            </a:r>
            <a:r>
              <a:rPr lang="ru-RU" dirty="0" err="1"/>
              <a:t>жиынтығы</a:t>
            </a:r>
            <a:r>
              <a:rPr lang="ru-RU" dirty="0"/>
              <a:t> бар</a:t>
            </a:r>
            <a:r>
              <a:rPr lang="ru-RU" dirty="0" smtClean="0"/>
              <a:t>:</a:t>
            </a:r>
            <a:r>
              <a:rPr lang="en-US" dirty="0" smtClean="0"/>
              <a:t> </a:t>
            </a:r>
          </a:p>
          <a:p>
            <a:pPr marL="0" indent="463550" algn="just">
              <a:buNone/>
            </a:pPr>
            <a:endParaRPr lang="en-GB" dirty="0"/>
          </a:p>
          <a:p>
            <a:pPr algn="just">
              <a:buNone/>
            </a:pPr>
            <a:endParaRPr lang="en-GB" b="1" dirty="0" smtClean="0"/>
          </a:p>
          <a:p>
            <a:pPr algn="just">
              <a:buNone/>
            </a:pPr>
            <a:endParaRPr lang="en-GB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840" y="2636911"/>
            <a:ext cx="3672408" cy="4573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3125873"/>
            <a:ext cx="6221159" cy="1565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0" y="4698617"/>
            <a:ext cx="914400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dirty="0" err="1"/>
              <a:t>Қабылдаушы</a:t>
            </a:r>
            <a:r>
              <a:rPr lang="ru-RU" sz="2800" dirty="0"/>
              <a:t> </a:t>
            </a:r>
            <a:r>
              <a:rPr lang="ru-RU" sz="2800" dirty="0" err="1"/>
              <a:t>жақ</a:t>
            </a:r>
            <a:r>
              <a:rPr lang="ru-RU" sz="2800" dirty="0"/>
              <a:t> </a:t>
            </a:r>
            <a:r>
              <a:rPr lang="ru-RU" sz="2800" dirty="0" err="1"/>
              <a:t>үшін</a:t>
            </a:r>
            <a:r>
              <a:rPr lang="ru-RU" sz="2800" dirty="0"/>
              <a:t> М </a:t>
            </a:r>
            <a:r>
              <a:rPr lang="ru-RU" sz="2800" dirty="0" err="1"/>
              <a:t>ықтимал</a:t>
            </a:r>
            <a:r>
              <a:rPr lang="ru-RU" sz="2800" dirty="0"/>
              <a:t> </a:t>
            </a:r>
            <a:r>
              <a:rPr lang="ru-RU" sz="2800" dirty="0" err="1"/>
              <a:t>сигналдардың</a:t>
            </a:r>
            <a:r>
              <a:rPr lang="ru-RU" sz="2800" dirty="0"/>
              <a:t> </a:t>
            </a:r>
            <a:r>
              <a:rPr lang="en-US" sz="2800" dirty="0" smtClean="0"/>
              <a:t>H</a:t>
            </a:r>
            <a:r>
              <a:rPr lang="en-US" sz="2800" baseline="-25000" dirty="0" smtClean="0"/>
              <a:t>i</a:t>
            </a:r>
            <a:r>
              <a:rPr lang="en-US" sz="2800" dirty="0" smtClean="0"/>
              <a:t> </a:t>
            </a:r>
            <a:r>
              <a:rPr lang="ru-RU" sz="2800" dirty="0" err="1"/>
              <a:t>гипотезалары</a:t>
            </a:r>
            <a:r>
              <a:rPr lang="ru-RU" sz="2800" dirty="0"/>
              <a:t> бар, </a:t>
            </a:r>
            <a:r>
              <a:rPr lang="ru-RU" sz="2800" dirty="0" err="1"/>
              <a:t>оларда</a:t>
            </a:r>
            <a:r>
              <a:rPr lang="ru-RU" sz="2800" dirty="0"/>
              <a:t> </a:t>
            </a:r>
            <a:r>
              <a:rPr lang="en-US" sz="2800" dirty="0"/>
              <a:t>M </a:t>
            </a:r>
            <a:r>
              <a:rPr lang="ru-RU" sz="2800" dirty="0" err="1"/>
              <a:t>мүмкін</a:t>
            </a:r>
            <a:r>
              <a:rPr lang="ru-RU" sz="2800" dirty="0"/>
              <a:t> </a:t>
            </a:r>
            <a:r>
              <a:rPr lang="ru-RU" sz="2800" dirty="0" err="1"/>
              <a:t>болатын</a:t>
            </a:r>
            <a:r>
              <a:rPr lang="ru-RU" sz="2800" dirty="0"/>
              <a:t> </a:t>
            </a:r>
            <a:r>
              <a:rPr lang="ru-RU" sz="2800" dirty="0" err="1"/>
              <a:t>сигналдардың</a:t>
            </a:r>
            <a:r>
              <a:rPr lang="ru-RU" sz="2800" dirty="0"/>
              <a:t> </a:t>
            </a:r>
            <a:r>
              <a:rPr lang="ru-RU" sz="2800" dirty="0" err="1"/>
              <a:t>қайсысы</a:t>
            </a:r>
            <a:r>
              <a:rPr lang="ru-RU" sz="2800" dirty="0"/>
              <a:t> </a:t>
            </a:r>
            <a:r>
              <a:rPr lang="ru-RU" sz="2800" dirty="0" err="1"/>
              <a:t>арна</a:t>
            </a:r>
            <a:r>
              <a:rPr lang="ru-RU" sz="2800" dirty="0"/>
              <a:t> </a:t>
            </a:r>
            <a:r>
              <a:rPr lang="ru-RU" sz="2800" dirty="0" err="1"/>
              <a:t>арқылы</a:t>
            </a:r>
            <a:r>
              <a:rPr lang="ru-RU" sz="2800" dirty="0"/>
              <a:t> </a:t>
            </a:r>
            <a:r>
              <a:rPr lang="ru-RU" sz="2800" dirty="0" err="1"/>
              <a:t>қабылданған</a:t>
            </a:r>
            <a:r>
              <a:rPr lang="ru-RU" sz="2800" dirty="0"/>
              <a:t> </a:t>
            </a:r>
            <a:r>
              <a:rPr lang="ru-RU" sz="2800" dirty="0" smtClean="0"/>
              <a:t>у(</a:t>
            </a:r>
            <a:r>
              <a:rPr lang="en-US" sz="2800" dirty="0"/>
              <a:t>t) </a:t>
            </a:r>
            <a:r>
              <a:rPr lang="ru-RU" sz="2800" dirty="0" err="1"/>
              <a:t>байқауына</a:t>
            </a:r>
            <a:r>
              <a:rPr lang="ru-RU" sz="2800" dirty="0"/>
              <a:t> </a:t>
            </a:r>
            <a:r>
              <a:rPr lang="ru-RU" sz="2800" dirty="0" err="1"/>
              <a:t>айналды</a:t>
            </a:r>
            <a:r>
              <a:rPr lang="ru-RU" sz="2800" dirty="0"/>
              <a:t> </a:t>
            </a:r>
            <a:r>
              <a:rPr lang="ru-RU" sz="2800" dirty="0" err="1"/>
              <a:t>және</a:t>
            </a:r>
            <a:r>
              <a:rPr lang="ru-RU" sz="2800" dirty="0"/>
              <a:t> </a:t>
            </a:r>
            <a:r>
              <a:rPr lang="ru-RU" sz="2800" dirty="0" err="1"/>
              <a:t>олардың</a:t>
            </a:r>
            <a:r>
              <a:rPr lang="ru-RU" sz="2800" dirty="0"/>
              <a:t> </a:t>
            </a:r>
            <a:r>
              <a:rPr lang="ru-RU" sz="2800" dirty="0" err="1"/>
              <a:t>біреуін</a:t>
            </a:r>
            <a:r>
              <a:rPr lang="ru-RU" sz="2800" dirty="0"/>
              <a:t> </a:t>
            </a:r>
            <a:r>
              <a:rPr lang="ru-RU" sz="2800" dirty="0" err="1"/>
              <a:t>ғана</a:t>
            </a:r>
            <a:r>
              <a:rPr lang="ru-RU" sz="2800" dirty="0"/>
              <a:t> </a:t>
            </a:r>
            <a:r>
              <a:rPr lang="ru-RU" sz="2800" dirty="0" err="1"/>
              <a:t>ақиқат</a:t>
            </a:r>
            <a:r>
              <a:rPr lang="ru-RU" sz="2800" dirty="0"/>
              <a:t> </a:t>
            </a:r>
            <a:r>
              <a:rPr lang="ru-RU" sz="2800" dirty="0" err="1"/>
              <a:t>деп</a:t>
            </a:r>
            <a:r>
              <a:rPr lang="ru-RU" sz="2800" dirty="0"/>
              <a:t> </a:t>
            </a:r>
            <a:r>
              <a:rPr lang="ru-RU" sz="2800" dirty="0" err="1"/>
              <a:t>таңдау</a:t>
            </a:r>
            <a:r>
              <a:rPr lang="ru-RU" sz="2800" dirty="0"/>
              <a:t> </a:t>
            </a:r>
            <a:r>
              <a:rPr lang="ru-RU" sz="2800" dirty="0" err="1"/>
              <a:t>қажет</a:t>
            </a:r>
            <a:r>
              <a:rPr lang="ru-RU" sz="2800" dirty="0"/>
              <a:t>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Объект 6"/>
          <p:cNvSpPr>
            <a:spLocks noGrp="1"/>
          </p:cNvSpPr>
          <p:nvPr>
            <p:ph idx="1"/>
          </p:nvPr>
        </p:nvSpPr>
        <p:spPr>
          <a:xfrm>
            <a:off x="-20420" y="19540"/>
            <a:ext cx="9164419" cy="5353676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n-US" dirty="0" smtClean="0"/>
              <a:t>y(t</a:t>
            </a:r>
            <a:r>
              <a:rPr lang="en-US" dirty="0"/>
              <a:t>) </a:t>
            </a:r>
            <a:r>
              <a:rPr lang="ru-RU" dirty="0" err="1"/>
              <a:t>бақылауына</a:t>
            </a:r>
            <a:r>
              <a:rPr lang="ru-RU" dirty="0"/>
              <a:t> </a:t>
            </a:r>
            <a:r>
              <a:rPr lang="ru-RU" dirty="0" err="1"/>
              <a:t>негізделген</a:t>
            </a:r>
            <a:r>
              <a:rPr lang="ru-RU" dirty="0"/>
              <a:t> </a:t>
            </a:r>
            <a:r>
              <a:rPr lang="ru-RU" dirty="0" err="1"/>
              <a:t>мүмкін</a:t>
            </a:r>
            <a:r>
              <a:rPr lang="ru-RU" dirty="0"/>
              <a:t> </a:t>
            </a:r>
            <a:r>
              <a:rPr lang="ru-RU" dirty="0" err="1"/>
              <a:t>болатын</a:t>
            </a:r>
            <a:r>
              <a:rPr lang="ru-RU" dirty="0"/>
              <a:t> </a:t>
            </a:r>
            <a:r>
              <a:rPr lang="ru-RU" dirty="0" err="1"/>
              <a:t>хабарды</a:t>
            </a:r>
            <a:r>
              <a:rPr lang="ru-RU" dirty="0"/>
              <a:t> (</a:t>
            </a:r>
            <a:r>
              <a:rPr lang="ru-RU" dirty="0" err="1"/>
              <a:t>немесе</a:t>
            </a:r>
            <a:r>
              <a:rPr lang="ru-RU" dirty="0"/>
              <a:t> </a:t>
            </a:r>
            <a:r>
              <a:rPr lang="ru-RU" dirty="0" err="1"/>
              <a:t>сигналды</a:t>
            </a:r>
            <a:r>
              <a:rPr lang="ru-RU" dirty="0"/>
              <a:t>) </a:t>
            </a:r>
            <a:r>
              <a:rPr lang="ru-RU" dirty="0" err="1"/>
              <a:t>шешудің</a:t>
            </a:r>
            <a:r>
              <a:rPr lang="ru-RU" dirty="0"/>
              <a:t> </a:t>
            </a:r>
            <a:r>
              <a:rPr lang="ru-RU" dirty="0" err="1"/>
              <a:t>ең</a:t>
            </a:r>
            <a:r>
              <a:rPr lang="ru-RU" dirty="0"/>
              <a:t> </a:t>
            </a:r>
            <a:r>
              <a:rPr lang="ru-RU" dirty="0" err="1"/>
              <a:t>жақсы</a:t>
            </a:r>
            <a:r>
              <a:rPr lang="ru-RU" dirty="0"/>
              <a:t> </a:t>
            </a:r>
            <a:r>
              <a:rPr lang="ru-RU" dirty="0" err="1"/>
              <a:t>стратегиясы</a:t>
            </a:r>
            <a:r>
              <a:rPr lang="ru-RU" dirty="0"/>
              <a:t> </a:t>
            </a:r>
            <a:r>
              <a:rPr lang="ru-RU" dirty="0" err="1"/>
              <a:t>қандай</a:t>
            </a:r>
            <a:r>
              <a:rPr lang="ru-RU" dirty="0" smtClean="0"/>
              <a:t>?</a:t>
            </a:r>
            <a:r>
              <a:rPr lang="en-US" dirty="0" smtClean="0"/>
              <a:t> </a:t>
            </a:r>
            <a:r>
              <a:rPr lang="ru-RU" dirty="0" err="1"/>
              <a:t>Бұл</a:t>
            </a:r>
            <a:r>
              <a:rPr lang="ru-RU" dirty="0"/>
              <a:t> </a:t>
            </a:r>
            <a:r>
              <a:rPr lang="ru-RU" dirty="0" err="1"/>
              <a:t>сұраққа</a:t>
            </a:r>
            <a:r>
              <a:rPr lang="ru-RU" dirty="0"/>
              <a:t> </a:t>
            </a:r>
            <a:r>
              <a:rPr lang="ru-RU" dirty="0" err="1"/>
              <a:t>жауап</a:t>
            </a:r>
            <a:r>
              <a:rPr lang="ru-RU" dirty="0"/>
              <a:t> беру </a:t>
            </a:r>
            <a:r>
              <a:rPr lang="ru-RU" dirty="0" err="1"/>
              <a:t>үшін</a:t>
            </a:r>
            <a:r>
              <a:rPr lang="ru-RU" dirty="0"/>
              <a:t> </a:t>
            </a:r>
            <a:r>
              <a:rPr lang="ru-RU" dirty="0" err="1"/>
              <a:t>сіз</a:t>
            </a:r>
            <a:r>
              <a:rPr lang="ru-RU" dirty="0"/>
              <a:t> </a:t>
            </a:r>
            <a:r>
              <a:rPr lang="ru-RU" dirty="0" err="1"/>
              <a:t>арнаның</a:t>
            </a:r>
            <a:r>
              <a:rPr lang="ru-RU" dirty="0"/>
              <a:t> </a:t>
            </a:r>
            <a:r>
              <a:rPr lang="ru-RU" dirty="0" err="1" smtClean="0"/>
              <a:t>математикалы</a:t>
            </a:r>
            <a:r>
              <a:rPr lang="kk-KZ" dirty="0" smtClean="0"/>
              <a:t>қ моделін білу</a:t>
            </a:r>
            <a:r>
              <a:rPr lang="ru-RU" dirty="0" smtClean="0"/>
              <a:t> </a:t>
            </a:r>
            <a:r>
              <a:rPr lang="ru-RU" dirty="0" err="1"/>
              <a:t>керек</a:t>
            </a:r>
            <a:r>
              <a:rPr lang="ru-RU" dirty="0"/>
              <a:t>. </a:t>
            </a:r>
            <a:r>
              <a:rPr lang="ru-RU" dirty="0" err="1"/>
              <a:t>Арналық</a:t>
            </a:r>
            <a:r>
              <a:rPr lang="ru-RU" dirty="0"/>
              <a:t> </a:t>
            </a:r>
            <a:r>
              <a:rPr lang="ru-RU" dirty="0" err="1"/>
              <a:t>модельдің</a:t>
            </a:r>
            <a:r>
              <a:rPr lang="ru-RU" dirty="0"/>
              <a:t> </a:t>
            </a:r>
            <a:r>
              <a:rPr lang="ru-RU" dirty="0" err="1"/>
              <a:t>математикалық</a:t>
            </a:r>
            <a:r>
              <a:rPr lang="ru-RU" dirty="0"/>
              <a:t> </a:t>
            </a:r>
            <a:r>
              <a:rPr lang="ru-RU" dirty="0" err="1"/>
              <a:t>сипаттамасы</a:t>
            </a:r>
            <a:r>
              <a:rPr lang="ru-RU" dirty="0"/>
              <a:t> </a:t>
            </a:r>
            <a:r>
              <a:rPr lang="ru-RU" dirty="0" err="1"/>
              <a:t>өтпелі</a:t>
            </a:r>
            <a:r>
              <a:rPr lang="ru-RU" dirty="0"/>
              <a:t> </a:t>
            </a:r>
            <a:r>
              <a:rPr lang="ru-RU" dirty="0" err="1"/>
              <a:t>ықтималдықтар</a:t>
            </a:r>
            <a:r>
              <a:rPr lang="ru-RU" dirty="0"/>
              <a:t> </a:t>
            </a:r>
            <a:r>
              <a:rPr lang="ru-RU" dirty="0" err="1"/>
              <a:t>көмегімен</a:t>
            </a:r>
            <a:r>
              <a:rPr lang="ru-RU" dirty="0"/>
              <a:t> </a:t>
            </a:r>
            <a:r>
              <a:rPr lang="ru-RU" dirty="0" err="1"/>
              <a:t>жүзеге</a:t>
            </a:r>
            <a:r>
              <a:rPr lang="ru-RU" dirty="0"/>
              <a:t> </a:t>
            </a:r>
            <a:r>
              <a:rPr lang="ru-RU" dirty="0" err="1" smtClean="0"/>
              <a:t>асады</a:t>
            </a:r>
            <a:r>
              <a:rPr lang="ru-RU" dirty="0" smtClean="0"/>
              <a:t> </a:t>
            </a:r>
            <a:r>
              <a:rPr lang="en-US" dirty="0" smtClean="0"/>
              <a:t>p[y(t)|s(t)]. </a:t>
            </a:r>
            <a:r>
              <a:rPr lang="ru-RU" dirty="0" err="1"/>
              <a:t>Байланыс</a:t>
            </a:r>
            <a:r>
              <a:rPr lang="ru-RU" dirty="0"/>
              <a:t> </a:t>
            </a:r>
            <a:r>
              <a:rPr lang="ru-RU" dirty="0" err="1"/>
              <a:t>теориясында</a:t>
            </a:r>
            <a:r>
              <a:rPr lang="ru-RU" dirty="0"/>
              <a:t> </a:t>
            </a:r>
            <a:r>
              <a:rPr lang="ru-RU" dirty="0" err="1"/>
              <a:t>ең</a:t>
            </a:r>
            <a:r>
              <a:rPr lang="ru-RU" dirty="0"/>
              <a:t> </a:t>
            </a:r>
            <a:r>
              <a:rPr lang="ru-RU" dirty="0" err="1"/>
              <a:t>көп</a:t>
            </a:r>
            <a:r>
              <a:rPr lang="ru-RU" dirty="0"/>
              <a:t> </a:t>
            </a:r>
            <a:r>
              <a:rPr lang="ru-RU" dirty="0" err="1"/>
              <a:t>таралған</a:t>
            </a:r>
            <a:r>
              <a:rPr lang="ru-RU" dirty="0"/>
              <a:t> модель-</a:t>
            </a:r>
            <a:r>
              <a:rPr lang="ru-RU" dirty="0" err="1"/>
              <a:t>бұл</a:t>
            </a:r>
            <a:r>
              <a:rPr lang="ru-RU" dirty="0"/>
              <a:t> </a:t>
            </a:r>
            <a:r>
              <a:rPr lang="ru-RU" dirty="0" err="1"/>
              <a:t>қоспа</a:t>
            </a:r>
            <a:r>
              <a:rPr lang="ru-RU" dirty="0"/>
              <a:t> </a:t>
            </a:r>
            <a:r>
              <a:rPr lang="ru-RU" dirty="0" err="1"/>
              <a:t>ақ</a:t>
            </a:r>
            <a:r>
              <a:rPr lang="ru-RU" dirty="0"/>
              <a:t> Гаусс </a:t>
            </a:r>
            <a:r>
              <a:rPr lang="ru-RU" dirty="0" err="1"/>
              <a:t>шуы</a:t>
            </a:r>
            <a:r>
              <a:rPr lang="ru-RU" dirty="0"/>
              <a:t> бар </a:t>
            </a:r>
            <a:r>
              <a:rPr lang="ru-RU" dirty="0" err="1"/>
              <a:t>арна</a:t>
            </a:r>
            <a:r>
              <a:rPr lang="ru-RU" dirty="0"/>
              <a:t> </a:t>
            </a:r>
            <a:r>
              <a:rPr lang="ru-RU" dirty="0" err="1" smtClean="0"/>
              <a:t>немесе</a:t>
            </a:r>
            <a:r>
              <a:rPr lang="ru-RU" dirty="0" smtClean="0"/>
              <a:t> </a:t>
            </a:r>
            <a:r>
              <a:rPr lang="ru-RU" dirty="0" err="1"/>
              <a:t>жай</a:t>
            </a:r>
            <a:r>
              <a:rPr lang="ru-RU" dirty="0"/>
              <a:t> </a:t>
            </a:r>
            <a:r>
              <a:rPr lang="ru-RU" dirty="0" err="1"/>
              <a:t>ғана</a:t>
            </a:r>
            <a:r>
              <a:rPr lang="ru-RU" dirty="0"/>
              <a:t> Гаусс каналы, </a:t>
            </a:r>
            <a:r>
              <a:rPr lang="ru-RU" dirty="0" err="1"/>
              <a:t>онда</a:t>
            </a:r>
            <a:r>
              <a:rPr lang="ru-RU" dirty="0"/>
              <a:t> </a:t>
            </a:r>
            <a:r>
              <a:rPr lang="ru-RU" dirty="0" err="1"/>
              <a:t>ауысу</a:t>
            </a:r>
            <a:r>
              <a:rPr lang="ru-RU" dirty="0"/>
              <a:t> </a:t>
            </a:r>
            <a:r>
              <a:rPr lang="ru-RU" dirty="0" err="1"/>
              <a:t>ықтималдығы</a:t>
            </a:r>
            <a:r>
              <a:rPr lang="ru-RU" dirty="0"/>
              <a:t> </a:t>
            </a:r>
            <a:r>
              <a:rPr lang="ru-RU" dirty="0" err="1"/>
              <a:t>квадраттық</a:t>
            </a:r>
            <a:r>
              <a:rPr lang="ru-RU" dirty="0"/>
              <a:t> </a:t>
            </a:r>
            <a:r>
              <a:rPr lang="ru-RU" dirty="0" err="1"/>
              <a:t>евклидтік</a:t>
            </a:r>
            <a:r>
              <a:rPr lang="ru-RU" dirty="0"/>
              <a:t> </a:t>
            </a:r>
            <a:r>
              <a:rPr lang="ru-RU" dirty="0" err="1"/>
              <a:t>берілетін</a:t>
            </a:r>
            <a:r>
              <a:rPr lang="ru-RU" dirty="0"/>
              <a:t> сигнал мен </a:t>
            </a:r>
            <a:r>
              <a:rPr lang="ru-RU" dirty="0" err="1"/>
              <a:t>шығыс</a:t>
            </a:r>
            <a:r>
              <a:rPr lang="ru-RU" dirty="0"/>
              <a:t> </a:t>
            </a:r>
            <a:r>
              <a:rPr lang="ru-RU" dirty="0" err="1"/>
              <a:t>бақылауларының</a:t>
            </a:r>
            <a:r>
              <a:rPr lang="ru-RU" dirty="0"/>
              <a:t> </a:t>
            </a:r>
            <a:r>
              <a:rPr lang="ru-RU" dirty="0" err="1"/>
              <a:t>арасындағы</a:t>
            </a:r>
            <a:r>
              <a:rPr lang="ru-RU" dirty="0"/>
              <a:t> </a:t>
            </a:r>
            <a:r>
              <a:rPr lang="ru-RU" dirty="0" err="1"/>
              <a:t>артуымен</a:t>
            </a:r>
            <a:r>
              <a:rPr lang="ru-RU" dirty="0"/>
              <a:t> </a:t>
            </a:r>
            <a:r>
              <a:rPr lang="ru-RU" dirty="0" err="1"/>
              <a:t>экспоненциалды</a:t>
            </a:r>
            <a:r>
              <a:rPr lang="ru-RU" dirty="0"/>
              <a:t> </a:t>
            </a:r>
            <a:r>
              <a:rPr lang="ru-RU" dirty="0" err="1"/>
              <a:t>төмендейді</a:t>
            </a:r>
            <a:r>
              <a:rPr lang="ru-RU" dirty="0"/>
              <a:t>: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5157192"/>
            <a:ext cx="6362497" cy="11521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882425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5877272"/>
          </a:xfrm>
        </p:spPr>
        <p:txBody>
          <a:bodyPr>
            <a:normAutofit/>
          </a:bodyPr>
          <a:lstStyle/>
          <a:p>
            <a:pPr marL="0" indent="1588">
              <a:buNone/>
            </a:pPr>
            <a:r>
              <a:rPr lang="ru-RU" dirty="0" err="1" smtClean="0"/>
              <a:t>мұндағы</a:t>
            </a:r>
            <a:r>
              <a:rPr lang="en-GB" dirty="0" smtClean="0"/>
              <a:t> k </a:t>
            </a:r>
            <a:r>
              <a:rPr lang="kk-KZ" dirty="0" smtClean="0"/>
              <a:t>- </a:t>
            </a:r>
            <a:r>
              <a:rPr lang="en-GB" dirty="0" smtClean="0"/>
              <a:t>s(t) </a:t>
            </a:r>
            <a:r>
              <a:rPr lang="ru-RU" dirty="0" err="1" smtClean="0"/>
              <a:t>және</a:t>
            </a:r>
            <a:r>
              <a:rPr lang="ru-RU" dirty="0" smtClean="0"/>
              <a:t> </a:t>
            </a:r>
            <a:r>
              <a:rPr lang="en-GB" dirty="0" smtClean="0"/>
              <a:t>y(t) </a:t>
            </a:r>
            <a:r>
              <a:rPr lang="kk-KZ" dirty="0" smtClean="0"/>
              <a:t>ға</a:t>
            </a:r>
            <a:r>
              <a:rPr lang="en-GB" dirty="0" smtClean="0"/>
              <a:t> </a:t>
            </a:r>
            <a:r>
              <a:rPr lang="ru-RU" dirty="0" err="1" smtClean="0"/>
              <a:t>тәуелсіз тұрақты,</a:t>
            </a:r>
            <a:r>
              <a:rPr lang="ru-RU" dirty="0" smtClean="0"/>
              <a:t> </a:t>
            </a:r>
            <a:r>
              <a:rPr lang="en-GB" dirty="0" smtClean="0"/>
              <a:t>N</a:t>
            </a:r>
            <a:r>
              <a:rPr lang="en-GB" baseline="-25000" dirty="0" smtClean="0"/>
              <a:t>0</a:t>
            </a:r>
            <a:r>
              <a:rPr lang="en-GB" dirty="0" smtClean="0"/>
              <a:t>-</a:t>
            </a:r>
            <a:r>
              <a:rPr lang="ru-RU" dirty="0" err="1" smtClean="0"/>
              <a:t>ақ шуыл</a:t>
            </a:r>
            <a:r>
              <a:rPr lang="ru-RU" dirty="0" smtClean="0"/>
              <a:t> </a:t>
            </a:r>
            <a:r>
              <a:rPr lang="ru-RU" dirty="0" err="1" smtClean="0"/>
              <a:t>қуатының бір</a:t>
            </a:r>
            <a:r>
              <a:rPr lang="ru-RU" dirty="0" smtClean="0"/>
              <a:t> </a:t>
            </a:r>
            <a:r>
              <a:rPr lang="ru-RU" dirty="0" err="1" smtClean="0"/>
              <a:t>жақты спектрлік</a:t>
            </a:r>
            <a:r>
              <a:rPr lang="ru-RU" dirty="0" smtClean="0"/>
              <a:t> </a:t>
            </a:r>
            <a:r>
              <a:rPr lang="ru-RU" dirty="0" err="1" smtClean="0"/>
              <a:t>тығыздығы, </a:t>
            </a:r>
            <a:r>
              <a:rPr lang="ru-RU" dirty="0" smtClean="0"/>
              <a:t>ал </a:t>
            </a:r>
            <a:r>
              <a:rPr lang="en-GB" dirty="0" smtClean="0"/>
              <a:t>s(t) </a:t>
            </a:r>
            <a:r>
              <a:rPr lang="ru-RU" dirty="0" err="1" smtClean="0"/>
              <a:t>және</a:t>
            </a:r>
            <a:r>
              <a:rPr lang="ru-RU" dirty="0" smtClean="0"/>
              <a:t> </a:t>
            </a:r>
            <a:r>
              <a:rPr lang="en-GB" dirty="0" smtClean="0"/>
              <a:t>y(t)</a:t>
            </a:r>
            <a:r>
              <a:rPr lang="kk-KZ" dirty="0" smtClean="0"/>
              <a:t> </a:t>
            </a:r>
            <a:r>
              <a:rPr lang="ru-RU" dirty="0" err="1" smtClean="0"/>
              <a:t>арасындағы </a:t>
            </a:r>
            <a:r>
              <a:rPr lang="ru-RU" dirty="0" smtClean="0"/>
              <a:t>Евклид</a:t>
            </a:r>
            <a:r>
              <a:rPr lang="en-GB" dirty="0" smtClean="0"/>
              <a:t> </a:t>
            </a:r>
            <a:r>
              <a:rPr lang="ru-RU" dirty="0" err="1" smtClean="0"/>
              <a:t>қашықты</a:t>
            </a:r>
            <a:r>
              <a:rPr lang="kk-KZ" dirty="0" smtClean="0"/>
              <a:t>ғы мына формуламен анықталады:</a:t>
            </a:r>
          </a:p>
          <a:p>
            <a:endParaRPr lang="kk-KZ" dirty="0"/>
          </a:p>
          <a:p>
            <a:endParaRPr lang="kk-KZ" dirty="0" smtClean="0"/>
          </a:p>
          <a:p>
            <a:endParaRPr lang="kk-KZ" dirty="0"/>
          </a:p>
          <a:p>
            <a:pPr>
              <a:buNone/>
            </a:pPr>
            <a:r>
              <a:rPr lang="ru-RU" dirty="0" err="1" smtClean="0"/>
              <a:t>мұндағы</a:t>
            </a:r>
            <a:r>
              <a:rPr lang="ru-RU" dirty="0" smtClean="0"/>
              <a:t> </a:t>
            </a:r>
            <a:r>
              <a:rPr lang="en-GB" dirty="0" smtClean="0"/>
              <a:t>T-</a:t>
            </a:r>
            <a:r>
              <a:rPr lang="ru-RU" dirty="0" err="1" smtClean="0"/>
              <a:t>бақылау</a:t>
            </a:r>
            <a:r>
              <a:rPr lang="ru-RU" dirty="0" smtClean="0"/>
              <a:t> </a:t>
            </a:r>
            <a:r>
              <a:rPr lang="ru-RU" dirty="0" err="1" smtClean="0"/>
              <a:t>аралығы</a:t>
            </a:r>
            <a:r>
              <a:rPr lang="ru-RU" dirty="0" smtClean="0"/>
              <a:t>.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2060848"/>
            <a:ext cx="4813768" cy="16561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104" y="4509120"/>
            <a:ext cx="3643216" cy="5760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9952" y="4509120"/>
            <a:ext cx="1656184" cy="4469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4208" y="4451821"/>
            <a:ext cx="1254050" cy="5042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36102" y="5229200"/>
            <a:ext cx="2860034" cy="4451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9" name="Picture 7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36102" y="5805264"/>
            <a:ext cx="3206896" cy="4404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545</TotalTime>
  <Words>932</Words>
  <Application>Microsoft Office PowerPoint</Application>
  <PresentationFormat>Экран (4:3)</PresentationFormat>
  <Paragraphs>99</Paragraphs>
  <Slides>32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32</vt:i4>
      </vt:variant>
    </vt:vector>
  </HeadingPairs>
  <TitlesOfParts>
    <vt:vector size="33" baseType="lpstr">
      <vt:lpstr>Тема Office</vt:lpstr>
      <vt:lpstr>Кең жолақты байланыс жүйелері Ахтанов Саят Нусипбекұлы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Екілік деректерді жіберу (детерминирленген сигналдар)</vt:lpstr>
      <vt:lpstr>Презентация PowerPoint</vt:lpstr>
      <vt:lpstr>Презентация PowerPoint</vt:lpstr>
      <vt:lpstr>Орташа мәні және дисперсиясы</vt:lpstr>
      <vt:lpstr>Презентация PowerPoint</vt:lpstr>
      <vt:lpstr>Екілік сигналдардың жұптарын таңдау нұсқалары.</vt:lpstr>
      <vt:lpstr>Презентация PowerPoint</vt:lpstr>
      <vt:lpstr>M-өлшемді мәліметтерін беру (детерминирленген сигналдар).</vt:lpstr>
      <vt:lpstr>Презентация PowerPoint</vt:lpstr>
      <vt:lpstr>Бір және екі өлшемді шоқжұлдыздар: 4-ASK (a), 16-QAM (b) және 8-PSK (c).</vt:lpstr>
      <vt:lpstr>Презентация PowerPoint</vt:lpstr>
      <vt:lpstr>Ортогональды сигналдар жиынтығының мысалдары</vt:lpstr>
      <vt:lpstr>Жиіліктік ығысу арқылы кодтау</vt:lpstr>
      <vt:lpstr>Презентация PowerPoint</vt:lpstr>
      <vt:lpstr>Кең жолақты сигналдармен ортогональды кодтау</vt:lpstr>
      <vt:lpstr>Презентация PowerPoint</vt:lpstr>
      <vt:lpstr>Презентация PowerPoint</vt:lpstr>
      <vt:lpstr>Сұрақтар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Кең жолақты байланыс жүйелері</dc:title>
  <dc:creator>Саят</dc:creator>
  <cp:lastModifiedBy>413</cp:lastModifiedBy>
  <cp:revision>78</cp:revision>
  <dcterms:created xsi:type="dcterms:W3CDTF">2020-09-16T17:58:29Z</dcterms:created>
  <dcterms:modified xsi:type="dcterms:W3CDTF">2021-09-02T07:50:40Z</dcterms:modified>
</cp:coreProperties>
</file>